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682" r:id="rId4"/>
    <p:sldMasterId id="2147483684" r:id="rId5"/>
    <p:sldMasterId id="2147483686" r:id="rId6"/>
    <p:sldMasterId id="2147483694" r:id="rId7"/>
  </p:sldMasterIdLst>
  <p:notesMasterIdLst>
    <p:notesMasterId r:id="rId27"/>
  </p:notesMasterIdLst>
  <p:handoutMasterIdLst>
    <p:handoutMasterId r:id="rId28"/>
  </p:handoutMasterIdLst>
  <p:sldIdLst>
    <p:sldId id="256" r:id="rId8"/>
    <p:sldId id="304" r:id="rId9"/>
    <p:sldId id="329" r:id="rId10"/>
    <p:sldId id="257" r:id="rId11"/>
    <p:sldId id="318" r:id="rId12"/>
    <p:sldId id="338" r:id="rId13"/>
    <p:sldId id="339" r:id="rId14"/>
    <p:sldId id="340" r:id="rId15"/>
    <p:sldId id="310" r:id="rId16"/>
    <p:sldId id="325" r:id="rId17"/>
    <p:sldId id="315" r:id="rId18"/>
    <p:sldId id="326" r:id="rId19"/>
    <p:sldId id="314" r:id="rId20"/>
    <p:sldId id="319" r:id="rId21"/>
    <p:sldId id="320" r:id="rId22"/>
    <p:sldId id="316" r:id="rId23"/>
    <p:sldId id="331" r:id="rId24"/>
    <p:sldId id="332" r:id="rId25"/>
    <p:sldId id="324"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 id="2" name="Hartsell, Reston" initials="HR" lastIdx="4" clrIdx="1">
    <p:extLst>
      <p:ext uri="{19B8F6BF-5375-455C-9EA6-DF929625EA0E}">
        <p15:presenceInfo xmlns:p15="http://schemas.microsoft.com/office/powerpoint/2012/main" userId="Hartsell, Res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0C0"/>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2800" autoAdjust="0"/>
  </p:normalViewPr>
  <p:slideViewPr>
    <p:cSldViewPr snapToGrid="0">
      <p:cViewPr varScale="1">
        <p:scale>
          <a:sx n="87" d="100"/>
          <a:sy n="87" d="100"/>
        </p:scale>
        <p:origin x="127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SC Medicaid Adults Ages 18-64 Years with a MH-related Principal Diagnosis and </a:t>
            </a:r>
            <a:endParaRPr lang="en-US" sz="1400" b="1" dirty="0">
              <a:effectLst/>
            </a:endParaRPr>
          </a:p>
          <a:p>
            <a:pPr algn="ct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Any Tobacco/Nicotine Use Diagnosis within the Same Year</a:t>
            </a:r>
            <a:endParaRPr lang="en-US" sz="1400" b="1" dirty="0">
              <a:effectLst/>
            </a:endParaRPr>
          </a:p>
        </c:rich>
      </c:tx>
      <c:layout>
        <c:manualLayout>
          <c:xMode val="edge"/>
          <c:yMode val="edge"/>
          <c:x val="0.14146208781440558"/>
          <c:y val="3.6238925878144701E-2"/>
        </c:manualLayout>
      </c:layout>
      <c:overlay val="0"/>
      <c:spPr>
        <a:noFill/>
        <a:ln>
          <a:noFill/>
        </a:ln>
        <a:effectLst/>
      </c:spPr>
    </c:title>
    <c:autoTitleDeleted val="0"/>
    <c:plotArea>
      <c:layout/>
      <c:lineChart>
        <c:grouping val="standard"/>
        <c:varyColors val="0"/>
        <c:ser>
          <c:idx val="0"/>
          <c:order val="0"/>
          <c:tx>
            <c:strRef>
              <c:f>'[Chart in Microsoft PowerPoint]CHARTS'!$B$6</c:f>
              <c:strCache>
                <c:ptCount val="1"/>
                <c:pt idx="0">
                  <c:v>MH Diagnosed w/tobacco use</c:v>
                </c:pt>
              </c:strCache>
            </c:strRef>
          </c:tx>
          <c:spPr>
            <a:ln w="28575" cap="rnd">
              <a:solidFill>
                <a:schemeClr val="accent1"/>
              </a:solidFill>
              <a:round/>
            </a:ln>
            <a:effectLst/>
          </c:spPr>
          <c:marker>
            <c:symbol val="none"/>
          </c:marker>
          <c:dLbls>
            <c:dLbl>
              <c:idx val="0"/>
              <c:layout>
                <c:manualLayout>
                  <c:x val="-2.9710711493354185E-2"/>
                  <c:y val="-3.06278713629403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367-BD47-B939-62D3361CBC2D}"/>
                </c:ext>
                <c:ext xmlns:c15="http://schemas.microsoft.com/office/drawing/2012/chart" uri="{CE6537A1-D6FC-4f65-9D91-7224C49458BB}">
                  <c15:layout/>
                </c:ext>
              </c:extLst>
            </c:dLbl>
            <c:dLbl>
              <c:idx val="1"/>
              <c:layout>
                <c:manualLayout>
                  <c:x val="-2.8146989835809256E-2"/>
                  <c:y val="-3.06278713629402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367-BD47-B939-62D3361CBC2D}"/>
                </c:ext>
                <c:ext xmlns:c15="http://schemas.microsoft.com/office/drawing/2012/chart" uri="{CE6537A1-D6FC-4f65-9D91-7224C49458BB}">
                  <c15:layout/>
                </c:ext>
              </c:extLst>
            </c:dLbl>
            <c:dLbl>
              <c:idx val="2"/>
              <c:layout>
                <c:manualLayout>
                  <c:x val="-2.9710711493354212E-2"/>
                  <c:y val="-3.67534456355283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367-BD47-B939-62D3361CBC2D}"/>
                </c:ext>
                <c:ext xmlns:c15="http://schemas.microsoft.com/office/drawing/2012/chart" uri="{CE6537A1-D6FC-4f65-9D91-7224C49458BB}">
                  <c15:layout/>
                </c:ext>
              </c:extLst>
            </c:dLbl>
            <c:dLbl>
              <c:idx val="3"/>
              <c:layout>
                <c:manualLayout>
                  <c:x val="-2.9710711493354185E-2"/>
                  <c:y val="-3.36906584992343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367-BD47-B939-62D3361CBC2D}"/>
                </c:ext>
                <c:ext xmlns:c15="http://schemas.microsoft.com/office/drawing/2012/chart" uri="{CE6537A1-D6FC-4f65-9D91-7224C49458BB}">
                  <c15:layout/>
                </c:ext>
              </c:extLst>
            </c:dLbl>
            <c:dLbl>
              <c:idx val="4"/>
              <c:layout>
                <c:manualLayout>
                  <c:x val="-2.6583268178264327E-2"/>
                  <c:y val="-5.51301684532924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367-BD47-B939-62D3361CBC2D}"/>
                </c:ext>
                <c:ext xmlns:c15="http://schemas.microsoft.com/office/drawing/2012/chart" uri="{CE6537A1-D6FC-4f65-9D91-7224C49458BB}">
                  <c15:layout/>
                </c:ext>
              </c:extLst>
            </c:dLbl>
            <c:dLbl>
              <c:idx val="5"/>
              <c:layout>
                <c:manualLayout>
                  <c:x val="-3.1274433150899138E-2"/>
                  <c:y val="-3.3690658499234305E-2"/>
                </c:manualLayout>
              </c:layout>
              <c:tx>
                <c:rich>
                  <a:bodyPr/>
                  <a:lstStyle/>
                  <a:p>
                    <a:fld id="{5817F865-D3B7-49E2-B25D-8B3BF08993E6}" type="VALUE">
                      <a:rPr lang="en-US" sz="1800" b="1"/>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367-BD47-B939-62D3361CBC2D}"/>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PowerPoint]CHARTS'!$C$5:$N$5</c:f>
              <c:strCache>
                <c:ptCount val="12"/>
                <c:pt idx="0">
                  <c:v>FFY12</c:v>
                </c:pt>
                <c:pt idx="1">
                  <c:v>FFY13</c:v>
                </c:pt>
                <c:pt idx="2">
                  <c:v>FFY14</c:v>
                </c:pt>
                <c:pt idx="3">
                  <c:v>FFY15</c:v>
                </c:pt>
                <c:pt idx="4">
                  <c:v>FFY16</c:v>
                </c:pt>
                <c:pt idx="5">
                  <c:v>FFY17</c:v>
                </c:pt>
                <c:pt idx="6">
                  <c:v>FFY18</c:v>
                </c:pt>
                <c:pt idx="7">
                  <c:v>FFY19</c:v>
                </c:pt>
                <c:pt idx="8">
                  <c:v>FFY20</c:v>
                </c:pt>
                <c:pt idx="9">
                  <c:v>FFY21</c:v>
                </c:pt>
                <c:pt idx="10">
                  <c:v>FFY22</c:v>
                </c:pt>
                <c:pt idx="11">
                  <c:v>FFY23</c:v>
                </c:pt>
              </c:strCache>
            </c:strRef>
          </c:cat>
          <c:val>
            <c:numRef>
              <c:f>'[Chart in Microsoft PowerPoint]CHARTS'!$C$6:$N$6</c:f>
              <c:numCache>
                <c:formatCode>0.0%</c:formatCode>
                <c:ptCount val="12"/>
                <c:pt idx="0">
                  <c:v>0.32293534824919884</c:v>
                </c:pt>
                <c:pt idx="1">
                  <c:v>0.32017746024429594</c:v>
                </c:pt>
                <c:pt idx="2">
                  <c:v>0.34295752324598477</c:v>
                </c:pt>
                <c:pt idx="3">
                  <c:v>0.34386667880885163</c:v>
                </c:pt>
                <c:pt idx="4">
                  <c:v>0.33060643528769013</c:v>
                </c:pt>
                <c:pt idx="5">
                  <c:v>0.32179591379165384</c:v>
                </c:pt>
              </c:numCache>
            </c:numRef>
          </c:val>
          <c:smooth val="0"/>
          <c:extLst xmlns:c16r2="http://schemas.microsoft.com/office/drawing/2015/06/chart">
            <c:ext xmlns:c16="http://schemas.microsoft.com/office/drawing/2014/chart" uri="{C3380CC4-5D6E-409C-BE32-E72D297353CC}">
              <c16:uniqueId val="{00000006-C367-BD47-B939-62D3361CBC2D}"/>
            </c:ext>
          </c:extLst>
        </c:ser>
        <c:ser>
          <c:idx val="1"/>
          <c:order val="1"/>
          <c:tx>
            <c:strRef>
              <c:f>'[Chart in Microsoft PowerPoint]CHARTS'!$B$7</c:f>
              <c:strCache>
                <c:ptCount val="1"/>
                <c:pt idx="0">
                  <c:v>All patients w/tobacco use</c:v>
                </c:pt>
              </c:strCache>
            </c:strRef>
          </c:tx>
          <c:spPr>
            <a:ln w="28575" cap="rnd">
              <a:solidFill>
                <a:schemeClr val="accent2"/>
              </a:solidFill>
              <a:round/>
            </a:ln>
            <a:effectLst/>
          </c:spPr>
          <c:marker>
            <c:symbol val="none"/>
          </c:marker>
          <c:dLbls>
            <c:dLbl>
              <c:idx val="0"/>
              <c:layout>
                <c:manualLayout>
                  <c:x val="-2.9710711493354185E-2"/>
                  <c:y val="-3.67534456355283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367-BD47-B939-62D3361CBC2D}"/>
                </c:ext>
                <c:ext xmlns:c15="http://schemas.microsoft.com/office/drawing/2012/chart" uri="{CE6537A1-D6FC-4f65-9D91-7224C49458BB}">
                  <c15:layout/>
                </c:ext>
              </c:extLst>
            </c:dLbl>
            <c:dLbl>
              <c:idx val="1"/>
              <c:layout>
                <c:manualLayout>
                  <c:x val="-3.5965598123534039E-2"/>
                  <c:y val="-3.36906584992344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367-BD47-B939-62D3361CBC2D}"/>
                </c:ext>
                <c:ext xmlns:c15="http://schemas.microsoft.com/office/drawing/2012/chart" uri="{CE6537A1-D6FC-4f65-9D91-7224C49458BB}">
                  <c15:layout/>
                </c:ext>
              </c:extLst>
            </c:dLbl>
            <c:dLbl>
              <c:idx val="2"/>
              <c:layout>
                <c:manualLayout>
                  <c:x val="-3.2838154808444098E-2"/>
                  <c:y val="-4.28790199081163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367-BD47-B939-62D3361CBC2D}"/>
                </c:ext>
                <c:ext xmlns:c15="http://schemas.microsoft.com/office/drawing/2012/chart" uri="{CE6537A1-D6FC-4f65-9D91-7224C49458BB}">
                  <c15:layout/>
                </c:ext>
              </c:extLst>
            </c:dLbl>
            <c:dLbl>
              <c:idx val="3"/>
              <c:layout>
                <c:manualLayout>
                  <c:x val="-3.7529319781078971E-2"/>
                  <c:y val="-3.6753445635528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367-BD47-B939-62D3361CBC2D}"/>
                </c:ext>
                <c:ext xmlns:c15="http://schemas.microsoft.com/office/drawing/2012/chart" uri="{CE6537A1-D6FC-4f65-9D91-7224C49458BB}">
                  <c15:layout/>
                </c:ext>
              </c:extLst>
            </c:dLbl>
            <c:dLbl>
              <c:idx val="4"/>
              <c:layout>
                <c:manualLayout>
                  <c:x val="-3.5965598123534066E-2"/>
                  <c:y val="-3.06278713629402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367-BD47-B939-62D3361CBC2D}"/>
                </c:ext>
                <c:ext xmlns:c15="http://schemas.microsoft.com/office/drawing/2012/chart" uri="{CE6537A1-D6FC-4f65-9D91-7224C49458BB}">
                  <c15:layout/>
                </c:ext>
              </c:extLst>
            </c:dLbl>
            <c:dLbl>
              <c:idx val="5"/>
              <c:layout>
                <c:manualLayout>
                  <c:x val="-2.8146989835809225E-2"/>
                  <c:y val="-3.67534456355283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367-BD47-B939-62D3361CBC2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PowerPoint]CHARTS'!$C$5:$N$5</c:f>
              <c:strCache>
                <c:ptCount val="12"/>
                <c:pt idx="0">
                  <c:v>FFY12</c:v>
                </c:pt>
                <c:pt idx="1">
                  <c:v>FFY13</c:v>
                </c:pt>
                <c:pt idx="2">
                  <c:v>FFY14</c:v>
                </c:pt>
                <c:pt idx="3">
                  <c:v>FFY15</c:v>
                </c:pt>
                <c:pt idx="4">
                  <c:v>FFY16</c:v>
                </c:pt>
                <c:pt idx="5">
                  <c:v>FFY17</c:v>
                </c:pt>
                <c:pt idx="6">
                  <c:v>FFY18</c:v>
                </c:pt>
                <c:pt idx="7">
                  <c:v>FFY19</c:v>
                </c:pt>
                <c:pt idx="8">
                  <c:v>FFY20</c:v>
                </c:pt>
                <c:pt idx="9">
                  <c:v>FFY21</c:v>
                </c:pt>
                <c:pt idx="10">
                  <c:v>FFY22</c:v>
                </c:pt>
                <c:pt idx="11">
                  <c:v>FFY23</c:v>
                </c:pt>
              </c:strCache>
            </c:strRef>
          </c:cat>
          <c:val>
            <c:numRef>
              <c:f>'[Chart in Microsoft PowerPoint]CHARTS'!$C$7:$N$7</c:f>
              <c:numCache>
                <c:formatCode>0.0%</c:formatCode>
                <c:ptCount val="12"/>
                <c:pt idx="0">
                  <c:v>0.16637748612226474</c:v>
                </c:pt>
                <c:pt idx="1">
                  <c:v>0.16964486286682867</c:v>
                </c:pt>
                <c:pt idx="2">
                  <c:v>0.191320527089369</c:v>
                </c:pt>
                <c:pt idx="3">
                  <c:v>0.19673746787139096</c:v>
                </c:pt>
                <c:pt idx="4">
                  <c:v>0.20878241535971306</c:v>
                </c:pt>
                <c:pt idx="5">
                  <c:v>0.20356659931413529</c:v>
                </c:pt>
              </c:numCache>
            </c:numRef>
          </c:val>
          <c:smooth val="0"/>
          <c:extLst xmlns:c16r2="http://schemas.microsoft.com/office/drawing/2015/06/chart">
            <c:ext xmlns:c16="http://schemas.microsoft.com/office/drawing/2014/chart" uri="{C3380CC4-5D6E-409C-BE32-E72D297353CC}">
              <c16:uniqueId val="{0000000D-C367-BD47-B939-62D3361CBC2D}"/>
            </c:ext>
          </c:extLst>
        </c:ser>
        <c:dLbls>
          <c:showLegendKey val="0"/>
          <c:showVal val="0"/>
          <c:showCatName val="0"/>
          <c:showSerName val="0"/>
          <c:showPercent val="0"/>
          <c:showBubbleSize val="0"/>
        </c:dLbls>
        <c:smooth val="0"/>
        <c:axId val="394863232"/>
        <c:axId val="392808680"/>
      </c:lineChart>
      <c:catAx>
        <c:axId val="39486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808680"/>
        <c:crosses val="autoZero"/>
        <c:auto val="1"/>
        <c:lblAlgn val="ctr"/>
        <c:lblOffset val="100"/>
        <c:noMultiLvlLbl val="0"/>
      </c:catAx>
      <c:valAx>
        <c:axId val="392808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94863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SC Medicaid Adults Ages 18-64 Years with an SUD-related Principal Diagnosis and </a:t>
            </a:r>
            <a:endParaRPr lang="en-US" sz="1400" b="1" dirty="0">
              <a:effectLst/>
            </a:endParaRPr>
          </a:p>
          <a:p>
            <a:pPr algn="ct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Any Tobacco/Nicotine Use Diagnosis within the Same Year</a:t>
            </a:r>
            <a:endParaRPr lang="en-US" sz="1400" b="1" dirty="0">
              <a:effectLst/>
            </a:endParaRPr>
          </a:p>
        </c:rich>
      </c:tx>
      <c:layout>
        <c:manualLayout>
          <c:xMode val="edge"/>
          <c:yMode val="edge"/>
          <c:x val="0.12981549194447928"/>
          <c:y val="1.5381526405298289E-2"/>
        </c:manualLayout>
      </c:layout>
      <c:overlay val="0"/>
      <c:spPr>
        <a:noFill/>
        <a:ln>
          <a:noFill/>
        </a:ln>
        <a:effectLst/>
      </c:spPr>
    </c:title>
    <c:autoTitleDeleted val="0"/>
    <c:plotArea>
      <c:layout>
        <c:manualLayout>
          <c:layoutTarget val="inner"/>
          <c:xMode val="edge"/>
          <c:yMode val="edge"/>
          <c:x val="5.8360773085182525E-2"/>
          <c:y val="0.1471932299012694"/>
          <c:w val="0.92439784760447263"/>
          <c:h val="0.71719778328132111"/>
        </c:manualLayout>
      </c:layout>
      <c:lineChart>
        <c:grouping val="standard"/>
        <c:varyColors val="0"/>
        <c:ser>
          <c:idx val="0"/>
          <c:order val="0"/>
          <c:tx>
            <c:strRef>
              <c:f>'[Chart in Microsoft PowerPoint]CHARTS'!$B$2</c:f>
              <c:strCache>
                <c:ptCount val="1"/>
                <c:pt idx="0">
                  <c:v>SUD Diagnosed w/tobacco use</c:v>
                </c:pt>
              </c:strCache>
            </c:strRef>
          </c:tx>
          <c:spPr>
            <a:ln w="28575" cap="rnd">
              <a:solidFill>
                <a:schemeClr val="accent1"/>
              </a:solidFill>
              <a:round/>
            </a:ln>
            <a:effectLst/>
          </c:spPr>
          <c:marker>
            <c:symbol val="none"/>
          </c:marker>
          <c:dLbls>
            <c:dLbl>
              <c:idx val="0"/>
              <c:layout>
                <c:manualLayout>
                  <c:x val="-2.5078369905956112E-2"/>
                  <c:y val="-3.667136812411853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3C83-9944-91C9-B44B31391F15}"/>
                </c:ext>
                <c:ext xmlns:c15="http://schemas.microsoft.com/office/drawing/2012/chart" uri="{CE6537A1-D6FC-4f65-9D91-7224C49458BB}">
                  <c15:layout/>
                </c:ext>
              </c:extLst>
            </c:dLbl>
            <c:dLbl>
              <c:idx val="1"/>
              <c:layout>
                <c:manualLayout>
                  <c:x val="-3.4482758620689682E-2"/>
                  <c:y val="-4.2313117066290547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3C83-9944-91C9-B44B31391F15}"/>
                </c:ext>
                <c:ext xmlns:c15="http://schemas.microsoft.com/office/drawing/2012/chart" uri="{CE6537A1-D6FC-4f65-9D91-7224C49458BB}">
                  <c15:layout/>
                </c:ext>
              </c:extLst>
            </c:dLbl>
            <c:dLbl>
              <c:idx val="2"/>
              <c:layout>
                <c:manualLayout>
                  <c:x val="-3.1347962382445173E-2"/>
                  <c:y val="-4.2313117066290602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3C83-9944-91C9-B44B31391F15}"/>
                </c:ext>
                <c:ext xmlns:c15="http://schemas.microsoft.com/office/drawing/2012/chart" uri="{CE6537A1-D6FC-4f65-9D91-7224C49458BB}">
                  <c15:layout/>
                </c:ext>
              </c:extLst>
            </c:dLbl>
            <c:dLbl>
              <c:idx val="3"/>
              <c:layout>
                <c:manualLayout>
                  <c:x val="-2.6645768025078426E-2"/>
                  <c:y val="-3.1029619181946404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3C83-9944-91C9-B44B31391F15}"/>
                </c:ext>
                <c:ext xmlns:c15="http://schemas.microsoft.com/office/drawing/2012/chart" uri="{CE6537A1-D6FC-4f65-9D91-7224C49458BB}">
                  <c15:layout/>
                </c:ext>
              </c:extLst>
            </c:dLbl>
            <c:dLbl>
              <c:idx val="4"/>
              <c:layout>
                <c:manualLayout>
                  <c:x val="-2.5078369905956171E-2"/>
                  <c:y val="-3.1029619181946404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3C83-9944-91C9-B44B31391F15}"/>
                </c:ext>
                <c:ext xmlns:c15="http://schemas.microsoft.com/office/drawing/2012/chart" uri="{CE6537A1-D6FC-4f65-9D91-7224C49458BB}">
                  <c15:layout/>
                </c:ext>
              </c:extLst>
            </c:dLbl>
            <c:dLbl>
              <c:idx val="5"/>
              <c:layout>
                <c:manualLayout>
                  <c:x val="-2.6576160738528431E-2"/>
                  <c:y val="-3.481532037439998E-2"/>
                </c:manualLayout>
              </c:layout>
              <c:tx>
                <c:rich>
                  <a:bodyPr/>
                  <a:lstStyle/>
                  <a:p>
                    <a:fld id="{A52629CF-0144-4813-894E-042C2F16CFF6}" type="VALUE">
                      <a:rPr lang="en-US" sz="1800" b="1"/>
                      <a:pPr/>
                      <a:t>[VALUE]</a:t>
                    </a:fld>
                    <a:endParaRPr lang="en-US"/>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5-3C83-9944-91C9-B44B31391F15}"/>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PowerPoint]CHARTS'!$C$1:$N$1</c:f>
              <c:strCache>
                <c:ptCount val="12"/>
                <c:pt idx="0">
                  <c:v>FFY12</c:v>
                </c:pt>
                <c:pt idx="1">
                  <c:v>FFY13</c:v>
                </c:pt>
                <c:pt idx="2">
                  <c:v>FFY14</c:v>
                </c:pt>
                <c:pt idx="3">
                  <c:v>FFY15</c:v>
                </c:pt>
                <c:pt idx="4">
                  <c:v>FFY16</c:v>
                </c:pt>
                <c:pt idx="5">
                  <c:v>FFY17</c:v>
                </c:pt>
                <c:pt idx="6">
                  <c:v>FFY18</c:v>
                </c:pt>
                <c:pt idx="7">
                  <c:v>FFY19</c:v>
                </c:pt>
                <c:pt idx="8">
                  <c:v>FFY20</c:v>
                </c:pt>
                <c:pt idx="9">
                  <c:v>FFY21</c:v>
                </c:pt>
                <c:pt idx="10">
                  <c:v>FFY22</c:v>
                </c:pt>
                <c:pt idx="11">
                  <c:v>FFY23</c:v>
                </c:pt>
              </c:strCache>
            </c:strRef>
          </c:cat>
          <c:val>
            <c:numRef>
              <c:f>'[Chart in Microsoft PowerPoint]CHARTS'!$C$2:$N$2</c:f>
              <c:numCache>
                <c:formatCode>0.0%</c:formatCode>
                <c:ptCount val="12"/>
                <c:pt idx="0">
                  <c:v>0.53129700335531649</c:v>
                </c:pt>
                <c:pt idx="1">
                  <c:v>0.51611428571428575</c:v>
                </c:pt>
                <c:pt idx="2">
                  <c:v>0.58279871692060947</c:v>
                </c:pt>
                <c:pt idx="3">
                  <c:v>0.60959860383944153</c:v>
                </c:pt>
                <c:pt idx="4">
                  <c:v>0.6237371902027764</c:v>
                </c:pt>
                <c:pt idx="5">
                  <c:v>0.6231532367425594</c:v>
                </c:pt>
              </c:numCache>
            </c:numRef>
          </c:val>
          <c:smooth val="0"/>
          <c:extLst xmlns:c16r2="http://schemas.microsoft.com/office/drawing/2015/06/chart">
            <c:ext xmlns:c16="http://schemas.microsoft.com/office/drawing/2014/chart" uri="{C3380CC4-5D6E-409C-BE32-E72D297353CC}">
              <c16:uniqueId val="{00000006-3C83-9944-91C9-B44B31391F15}"/>
            </c:ext>
          </c:extLst>
        </c:ser>
        <c:ser>
          <c:idx val="1"/>
          <c:order val="1"/>
          <c:tx>
            <c:strRef>
              <c:f>'[Chart in Microsoft PowerPoint]CHARTS'!$B$3</c:f>
              <c:strCache>
                <c:ptCount val="1"/>
                <c:pt idx="0">
                  <c:v>All Recipients w/tobacco use</c:v>
                </c:pt>
              </c:strCache>
            </c:strRef>
          </c:tx>
          <c:spPr>
            <a:ln w="28575" cap="rnd">
              <a:solidFill>
                <a:schemeClr val="accent2"/>
              </a:solidFill>
              <a:round/>
            </a:ln>
            <a:effectLst/>
          </c:spPr>
          <c:marker>
            <c:symbol val="none"/>
          </c:marker>
          <c:dLbls>
            <c:dLbl>
              <c:idx val="0"/>
              <c:layout>
                <c:manualLayout>
                  <c:x val="-3.4482758620689669E-2"/>
                  <c:y val="-5.077574047954865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C83-9944-91C9-B44B31391F15}"/>
                </c:ext>
                <c:ext xmlns:c15="http://schemas.microsoft.com/office/drawing/2012/chart" uri="{CE6537A1-D6FC-4f65-9D91-7224C49458BB}">
                  <c15:layout/>
                </c:ext>
              </c:extLst>
            </c:dLbl>
            <c:dLbl>
              <c:idx val="1"/>
              <c:layout>
                <c:manualLayout>
                  <c:x val="-2.664576802507837E-2"/>
                  <c:y val="-4.79548660084626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C83-9944-91C9-B44B31391F15}"/>
                </c:ext>
                <c:ext xmlns:c15="http://schemas.microsoft.com/office/drawing/2012/chart" uri="{CE6537A1-D6FC-4f65-9D91-7224C49458BB}">
                  <c15:layout/>
                </c:ext>
              </c:extLst>
            </c:dLbl>
            <c:dLbl>
              <c:idx val="2"/>
              <c:layout>
                <c:manualLayout>
                  <c:x val="-3.4482758620689682E-2"/>
                  <c:y val="-2.53878702397743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C83-9944-91C9-B44B31391F15}"/>
                </c:ext>
                <c:ext xmlns:c15="http://schemas.microsoft.com/office/drawing/2012/chart" uri="{CE6537A1-D6FC-4f65-9D91-7224C49458BB}">
                  <c15:layout/>
                </c:ext>
              </c:extLst>
            </c:dLbl>
            <c:dLbl>
              <c:idx val="3"/>
              <c:layout>
                <c:manualLayout>
                  <c:x val="-3.7617554858934227E-2"/>
                  <c:y val="-2.53878702397743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C83-9944-91C9-B44B31391F15}"/>
                </c:ext>
                <c:ext xmlns:c15="http://schemas.microsoft.com/office/drawing/2012/chart" uri="{CE6537A1-D6FC-4f65-9D91-7224C49458BB}">
                  <c15:layout/>
                </c:ext>
              </c:extLst>
            </c:dLbl>
            <c:dLbl>
              <c:idx val="4"/>
              <c:layout>
                <c:manualLayout>
                  <c:x val="-2.9780564263322942E-2"/>
                  <c:y val="-2.53878702397743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C83-9944-91C9-B44B31391F15}"/>
                </c:ext>
                <c:ext xmlns:c15="http://schemas.microsoft.com/office/drawing/2012/chart" uri="{CE6537A1-D6FC-4f65-9D91-7224C49458BB}">
                  <c15:layout/>
                </c:ext>
              </c:extLst>
            </c:dLbl>
            <c:dLbl>
              <c:idx val="5"/>
              <c:layout>
                <c:manualLayout>
                  <c:x val="-3.1347962382445138E-2"/>
                  <c:y val="-3.38504936530324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3C83-9944-91C9-B44B31391F1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PowerPoint]CHARTS'!$C$1:$N$1</c:f>
              <c:strCache>
                <c:ptCount val="12"/>
                <c:pt idx="0">
                  <c:v>FFY12</c:v>
                </c:pt>
                <c:pt idx="1">
                  <c:v>FFY13</c:v>
                </c:pt>
                <c:pt idx="2">
                  <c:v>FFY14</c:v>
                </c:pt>
                <c:pt idx="3">
                  <c:v>FFY15</c:v>
                </c:pt>
                <c:pt idx="4">
                  <c:v>FFY16</c:v>
                </c:pt>
                <c:pt idx="5">
                  <c:v>FFY17</c:v>
                </c:pt>
                <c:pt idx="6">
                  <c:v>FFY18</c:v>
                </c:pt>
                <c:pt idx="7">
                  <c:v>FFY19</c:v>
                </c:pt>
                <c:pt idx="8">
                  <c:v>FFY20</c:v>
                </c:pt>
                <c:pt idx="9">
                  <c:v>FFY21</c:v>
                </c:pt>
                <c:pt idx="10">
                  <c:v>FFY22</c:v>
                </c:pt>
                <c:pt idx="11">
                  <c:v>FFY23</c:v>
                </c:pt>
              </c:strCache>
            </c:strRef>
          </c:cat>
          <c:val>
            <c:numRef>
              <c:f>'[Chart in Microsoft PowerPoint]CHARTS'!$C$3:$N$3</c:f>
              <c:numCache>
                <c:formatCode>0.0%</c:formatCode>
                <c:ptCount val="12"/>
                <c:pt idx="0">
                  <c:v>0.16637748612226474</c:v>
                </c:pt>
                <c:pt idx="1">
                  <c:v>0.16964486286682867</c:v>
                </c:pt>
                <c:pt idx="2">
                  <c:v>0.191320527089369</c:v>
                </c:pt>
                <c:pt idx="3">
                  <c:v>0.19673746787139096</c:v>
                </c:pt>
                <c:pt idx="4">
                  <c:v>0.20878241535971306</c:v>
                </c:pt>
                <c:pt idx="5">
                  <c:v>0.20356659931413529</c:v>
                </c:pt>
              </c:numCache>
            </c:numRef>
          </c:val>
          <c:smooth val="0"/>
          <c:extLst xmlns:c16r2="http://schemas.microsoft.com/office/drawing/2015/06/chart">
            <c:ext xmlns:c16="http://schemas.microsoft.com/office/drawing/2014/chart" uri="{C3380CC4-5D6E-409C-BE32-E72D297353CC}">
              <c16:uniqueId val="{0000000D-3C83-9944-91C9-B44B31391F15}"/>
            </c:ext>
          </c:extLst>
        </c:ser>
        <c:dLbls>
          <c:showLegendKey val="0"/>
          <c:showVal val="0"/>
          <c:showCatName val="0"/>
          <c:showSerName val="0"/>
          <c:showPercent val="0"/>
          <c:showBubbleSize val="0"/>
        </c:dLbls>
        <c:smooth val="0"/>
        <c:axId val="392809464"/>
        <c:axId val="392809856"/>
      </c:lineChart>
      <c:catAx>
        <c:axId val="39280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809856"/>
        <c:crosses val="autoZero"/>
        <c:auto val="1"/>
        <c:lblAlgn val="ctr"/>
        <c:lblOffset val="100"/>
        <c:noMultiLvlLbl val="0"/>
      </c:catAx>
      <c:valAx>
        <c:axId val="3928098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92809464"/>
        <c:crosses val="autoZero"/>
        <c:crossBetween val="between"/>
      </c:valAx>
      <c:spPr>
        <a:noFill/>
        <a:ln>
          <a:noFill/>
        </a:ln>
        <a:effectLst/>
      </c:spPr>
    </c:plotArea>
    <c:legend>
      <c:legendPos val="b"/>
      <c:layout>
        <c:manualLayout>
          <c:xMode val="edge"/>
          <c:yMode val="edge"/>
          <c:x val="0.19011832141671947"/>
          <c:y val="0.928967674107814"/>
          <c:w val="0.61976335716656106"/>
          <c:h val="6.77290411786952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A3347-11C2-4E45-8B57-8BDDDBFE9ED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564017-2E6F-4EE7-91CA-DEEA0B55FAB6}">
      <dgm:prSet phldrT="[Text]" custT="1"/>
      <dgm:spPr/>
      <dgm:t>
        <a:bodyPr/>
        <a:lstStyle/>
        <a:p>
          <a:pPr algn="ctr"/>
          <a:r>
            <a:rPr lang="en-US" sz="1000" b="1">
              <a:solidFill>
                <a:schemeClr val="bg1"/>
              </a:solidFill>
            </a:rPr>
            <a:t>Interagency</a:t>
          </a:r>
          <a:r>
            <a:rPr lang="en-US" sz="800" b="1">
              <a:solidFill>
                <a:schemeClr val="bg1"/>
              </a:solidFill>
            </a:rPr>
            <a:t> </a:t>
          </a:r>
          <a:r>
            <a:rPr lang="en-US" sz="1000" b="1">
              <a:solidFill>
                <a:schemeClr val="bg1"/>
              </a:solidFill>
            </a:rPr>
            <a:t>Coordination and Collaboration</a:t>
          </a:r>
        </a:p>
      </dgm:t>
    </dgm:pt>
    <dgm:pt modelId="{0616B31A-3871-45B5-919E-63338DED51B9}" type="parTrans" cxnId="{98DF38A2-BDCF-4F29-A9D9-64E2A3A1BEBD}">
      <dgm:prSet/>
      <dgm:spPr/>
      <dgm:t>
        <a:bodyPr/>
        <a:lstStyle/>
        <a:p>
          <a:pPr algn="ctr"/>
          <a:endParaRPr lang="en-US"/>
        </a:p>
      </dgm:t>
    </dgm:pt>
    <dgm:pt modelId="{1A465DF2-E1FC-4ECF-B5F2-37A2CB0302B1}" type="sibTrans" cxnId="{98DF38A2-BDCF-4F29-A9D9-64E2A3A1BEBD}">
      <dgm:prSet/>
      <dgm:spPr/>
      <dgm:t>
        <a:bodyPr/>
        <a:lstStyle/>
        <a:p>
          <a:pPr algn="ctr"/>
          <a:endParaRPr lang="en-US"/>
        </a:p>
      </dgm:t>
    </dgm:pt>
    <dgm:pt modelId="{176D2F26-0DC3-46D2-BFD5-1B7EFE2B9BAB}">
      <dgm:prSet custT="1"/>
      <dgm:spPr/>
      <dgm:t>
        <a:bodyPr/>
        <a:lstStyle/>
        <a:p>
          <a:pPr algn="ctr"/>
          <a:r>
            <a:rPr lang="en-US" sz="1000" b="1">
              <a:solidFill>
                <a:schemeClr val="bg1"/>
              </a:solidFill>
            </a:rPr>
            <a:t>Legislative</a:t>
          </a:r>
          <a:r>
            <a:rPr lang="en-US" sz="800" b="1">
              <a:solidFill>
                <a:schemeClr val="bg1"/>
              </a:solidFill>
            </a:rPr>
            <a:t> </a:t>
          </a:r>
          <a:r>
            <a:rPr lang="en-US" sz="1000" b="1">
              <a:solidFill>
                <a:schemeClr val="bg1"/>
              </a:solidFill>
            </a:rPr>
            <a:t>Policy</a:t>
          </a:r>
        </a:p>
      </dgm:t>
    </dgm:pt>
    <dgm:pt modelId="{6A40B4CD-9291-49B9-B784-C3818AFCE341}" type="parTrans" cxnId="{F53B5B98-0EED-4FE0-9000-8939BE1889BF}">
      <dgm:prSet/>
      <dgm:spPr/>
      <dgm:t>
        <a:bodyPr/>
        <a:lstStyle/>
        <a:p>
          <a:pPr algn="ctr"/>
          <a:endParaRPr lang="en-US"/>
        </a:p>
      </dgm:t>
    </dgm:pt>
    <dgm:pt modelId="{98562C81-C2A0-4C73-A635-E2752706C755}" type="sibTrans" cxnId="{F53B5B98-0EED-4FE0-9000-8939BE1889BF}">
      <dgm:prSet/>
      <dgm:spPr/>
      <dgm:t>
        <a:bodyPr/>
        <a:lstStyle/>
        <a:p>
          <a:pPr algn="ctr"/>
          <a:endParaRPr lang="en-US"/>
        </a:p>
      </dgm:t>
    </dgm:pt>
    <dgm:pt modelId="{1672A86C-9DF1-47B8-9482-C891898610E3}">
      <dgm:prSet custT="1"/>
      <dgm:spPr/>
      <dgm:t>
        <a:bodyPr/>
        <a:lstStyle/>
        <a:p>
          <a:pPr algn="ctr"/>
          <a:r>
            <a:rPr lang="en-US" sz="1000" b="1">
              <a:solidFill>
                <a:schemeClr val="bg1"/>
              </a:solidFill>
            </a:rPr>
            <a:t>Policy</a:t>
          </a:r>
        </a:p>
      </dgm:t>
    </dgm:pt>
    <dgm:pt modelId="{7D2F0725-AD6C-4A6E-8D49-A21A64BA0B81}" type="parTrans" cxnId="{AFF14A62-AFCE-4B5A-8F0D-C22D14180C0B}">
      <dgm:prSet/>
      <dgm:spPr/>
      <dgm:t>
        <a:bodyPr/>
        <a:lstStyle/>
        <a:p>
          <a:pPr algn="ctr"/>
          <a:endParaRPr lang="en-US"/>
        </a:p>
      </dgm:t>
    </dgm:pt>
    <dgm:pt modelId="{737C3234-0E19-47F1-B68E-B8511E010DA2}" type="sibTrans" cxnId="{AFF14A62-AFCE-4B5A-8F0D-C22D14180C0B}">
      <dgm:prSet/>
      <dgm:spPr/>
      <dgm:t>
        <a:bodyPr/>
        <a:lstStyle/>
        <a:p>
          <a:pPr algn="ctr"/>
          <a:endParaRPr lang="en-US"/>
        </a:p>
      </dgm:t>
    </dgm:pt>
    <dgm:pt modelId="{881BA045-EF91-43AD-B911-0D693DBC9D85}">
      <dgm:prSet custT="1"/>
      <dgm:spPr/>
      <dgm:t>
        <a:bodyPr/>
        <a:lstStyle/>
        <a:p>
          <a:pPr algn="ctr"/>
          <a:r>
            <a:rPr lang="en-US" sz="1000" b="1">
              <a:solidFill>
                <a:schemeClr val="bg1"/>
              </a:solidFill>
            </a:rPr>
            <a:t>Behavioral Screenings for Referral</a:t>
          </a:r>
        </a:p>
      </dgm:t>
    </dgm:pt>
    <dgm:pt modelId="{90DE1E9E-9992-4CBE-97EC-8832E44FBE70}" type="parTrans" cxnId="{87A23E7F-BDD2-405E-BBC5-91BA7EA7AEE2}">
      <dgm:prSet/>
      <dgm:spPr/>
      <dgm:t>
        <a:bodyPr/>
        <a:lstStyle/>
        <a:p>
          <a:endParaRPr lang="en-US"/>
        </a:p>
      </dgm:t>
    </dgm:pt>
    <dgm:pt modelId="{CFFF2192-5B7D-4F2A-8835-C89AA050B567}" type="sibTrans" cxnId="{87A23E7F-BDD2-405E-BBC5-91BA7EA7AEE2}">
      <dgm:prSet/>
      <dgm:spPr/>
      <dgm:t>
        <a:bodyPr/>
        <a:lstStyle/>
        <a:p>
          <a:endParaRPr lang="en-US"/>
        </a:p>
      </dgm:t>
    </dgm:pt>
    <dgm:pt modelId="{B6EBAB87-64B4-441B-9412-CA2C0ADE547B}">
      <dgm:prSet custT="1"/>
      <dgm:spPr/>
      <dgm:t>
        <a:bodyPr/>
        <a:lstStyle/>
        <a:p>
          <a:pPr algn="ctr"/>
          <a:r>
            <a:rPr lang="en-US" sz="1000" b="1"/>
            <a:t>Provider</a:t>
          </a:r>
          <a:r>
            <a:rPr lang="en-US" sz="800" b="1"/>
            <a:t> </a:t>
          </a:r>
          <a:r>
            <a:rPr lang="en-US" sz="1000" b="1"/>
            <a:t>Education</a:t>
          </a:r>
          <a:endParaRPr lang="en-US" sz="1000"/>
        </a:p>
      </dgm:t>
    </dgm:pt>
    <dgm:pt modelId="{D82F65ED-A7CA-45A0-8881-CC5A330E7D86}" type="parTrans" cxnId="{306533A0-783F-4C03-B3B5-25DE800141B9}">
      <dgm:prSet/>
      <dgm:spPr/>
      <dgm:t>
        <a:bodyPr/>
        <a:lstStyle/>
        <a:p>
          <a:endParaRPr lang="en-US"/>
        </a:p>
      </dgm:t>
    </dgm:pt>
    <dgm:pt modelId="{1DF4C64D-8107-414E-930A-10770B2FE185}" type="sibTrans" cxnId="{306533A0-783F-4C03-B3B5-25DE800141B9}">
      <dgm:prSet/>
      <dgm:spPr/>
      <dgm:t>
        <a:bodyPr/>
        <a:lstStyle/>
        <a:p>
          <a:endParaRPr lang="en-US"/>
        </a:p>
      </dgm:t>
    </dgm:pt>
    <dgm:pt modelId="{A2B43FB6-E031-4A6E-99B1-C8F78905FE7F}">
      <dgm:prSet custT="1"/>
      <dgm:spPr/>
      <dgm:t>
        <a:bodyPr/>
        <a:lstStyle/>
        <a:p>
          <a:pPr algn="ctr"/>
          <a:r>
            <a:rPr lang="en-US" sz="1000" b="1"/>
            <a:t>Smoke-Free</a:t>
          </a:r>
          <a:r>
            <a:rPr lang="en-US" sz="800"/>
            <a:t> </a:t>
          </a:r>
          <a:r>
            <a:rPr lang="en-US" sz="1000" b="1"/>
            <a:t>Policies</a:t>
          </a:r>
        </a:p>
      </dgm:t>
    </dgm:pt>
    <dgm:pt modelId="{7961D149-8123-472D-8FA9-B2F1B33CBF68}" type="parTrans" cxnId="{F20CCEAD-6796-4BAF-96B7-5AC8C48113BB}">
      <dgm:prSet/>
      <dgm:spPr/>
      <dgm:t>
        <a:bodyPr/>
        <a:lstStyle/>
        <a:p>
          <a:endParaRPr lang="en-US"/>
        </a:p>
      </dgm:t>
    </dgm:pt>
    <dgm:pt modelId="{69D59672-7D19-47C4-AE9B-449A951FAF48}" type="sibTrans" cxnId="{F20CCEAD-6796-4BAF-96B7-5AC8C48113BB}">
      <dgm:prSet/>
      <dgm:spPr/>
      <dgm:t>
        <a:bodyPr/>
        <a:lstStyle/>
        <a:p>
          <a:endParaRPr lang="en-US"/>
        </a:p>
      </dgm:t>
    </dgm:pt>
    <dgm:pt modelId="{C9EF0298-348E-4707-86D4-B8045DA1F3D2}">
      <dgm:prSet custT="1"/>
      <dgm:spPr/>
      <dgm:t>
        <a:bodyPr/>
        <a:lstStyle/>
        <a:p>
          <a:pPr algn="ctr"/>
          <a:r>
            <a:rPr lang="en-US" sz="1000" b="1"/>
            <a:t>Systems</a:t>
          </a:r>
          <a:r>
            <a:rPr lang="en-US" sz="800" b="1"/>
            <a:t> </a:t>
          </a:r>
          <a:r>
            <a:rPr lang="en-US" sz="1000" b="1"/>
            <a:t>Change</a:t>
          </a:r>
          <a:r>
            <a:rPr lang="en-US" sz="800" b="1"/>
            <a:t> - </a:t>
          </a:r>
          <a:r>
            <a:rPr lang="en-US" sz="1000" b="1"/>
            <a:t>EHR</a:t>
          </a:r>
        </a:p>
      </dgm:t>
    </dgm:pt>
    <dgm:pt modelId="{2321FFAB-8F9F-440A-98F3-0636297C818B}" type="parTrans" cxnId="{2428CE32-88F7-40D4-AD2C-56F13EBDBA70}">
      <dgm:prSet/>
      <dgm:spPr/>
      <dgm:t>
        <a:bodyPr/>
        <a:lstStyle/>
        <a:p>
          <a:endParaRPr lang="en-US"/>
        </a:p>
      </dgm:t>
    </dgm:pt>
    <dgm:pt modelId="{96AE6A12-EDB6-4334-BAD9-F7AB95728CF4}" type="sibTrans" cxnId="{2428CE32-88F7-40D4-AD2C-56F13EBDBA70}">
      <dgm:prSet/>
      <dgm:spPr/>
      <dgm:t>
        <a:bodyPr/>
        <a:lstStyle/>
        <a:p>
          <a:endParaRPr lang="en-US"/>
        </a:p>
      </dgm:t>
    </dgm:pt>
    <dgm:pt modelId="{C7A8F70A-6709-4862-A2EE-F78F3EB7E3A3}">
      <dgm:prSet custT="1"/>
      <dgm:spPr/>
      <dgm:t>
        <a:bodyPr/>
        <a:lstStyle/>
        <a:p>
          <a:pPr algn="ctr"/>
          <a:r>
            <a:rPr lang="en-US" sz="1000" b="1">
              <a:solidFill>
                <a:schemeClr val="bg1"/>
              </a:solidFill>
            </a:rPr>
            <a:t>Advocacy</a:t>
          </a:r>
        </a:p>
      </dgm:t>
    </dgm:pt>
    <dgm:pt modelId="{ED4F2811-87B2-4547-BDF6-818D3DB48970}" type="parTrans" cxnId="{DCB73F02-E187-4DED-A9FA-47E8F346796D}">
      <dgm:prSet/>
      <dgm:spPr/>
      <dgm:t>
        <a:bodyPr/>
        <a:lstStyle/>
        <a:p>
          <a:endParaRPr lang="en-US"/>
        </a:p>
      </dgm:t>
    </dgm:pt>
    <dgm:pt modelId="{B467C47B-4602-4994-9553-D0B1EE33926A}" type="sibTrans" cxnId="{DCB73F02-E187-4DED-A9FA-47E8F346796D}">
      <dgm:prSet/>
      <dgm:spPr/>
      <dgm:t>
        <a:bodyPr/>
        <a:lstStyle/>
        <a:p>
          <a:endParaRPr lang="en-US"/>
        </a:p>
      </dgm:t>
    </dgm:pt>
    <dgm:pt modelId="{FF8DE626-0879-41DD-8CB5-F00B70ED26BC}">
      <dgm:prSet custT="1"/>
      <dgm:spPr/>
      <dgm:t>
        <a:bodyPr/>
        <a:lstStyle/>
        <a:p>
          <a:pPr algn="ctr"/>
          <a:r>
            <a:rPr lang="en-US" sz="1000" b="1">
              <a:solidFill>
                <a:schemeClr val="bg1"/>
              </a:solidFill>
            </a:rPr>
            <a:t>Cessation Coverage</a:t>
          </a:r>
        </a:p>
      </dgm:t>
    </dgm:pt>
    <dgm:pt modelId="{E7DB6459-40E1-4628-8452-F5D929AF09A9}" type="sibTrans" cxnId="{C6D013E1-3007-475C-BB07-0783614935E0}">
      <dgm:prSet/>
      <dgm:spPr/>
      <dgm:t>
        <a:bodyPr/>
        <a:lstStyle/>
        <a:p>
          <a:pPr algn="ctr"/>
          <a:endParaRPr lang="en-US"/>
        </a:p>
      </dgm:t>
    </dgm:pt>
    <dgm:pt modelId="{FF7A8021-6988-4EE6-B546-97798171030F}" type="parTrans" cxnId="{C6D013E1-3007-475C-BB07-0783614935E0}">
      <dgm:prSet/>
      <dgm:spPr/>
      <dgm:t>
        <a:bodyPr/>
        <a:lstStyle/>
        <a:p>
          <a:pPr algn="ctr"/>
          <a:endParaRPr lang="en-US"/>
        </a:p>
      </dgm:t>
    </dgm:pt>
    <dgm:pt modelId="{006EFC51-D493-4823-8858-63AACA0847CB}">
      <dgm:prSet custT="1"/>
      <dgm:spPr/>
      <dgm:t>
        <a:bodyPr/>
        <a:lstStyle/>
        <a:p>
          <a:pPr algn="ctr"/>
          <a:r>
            <a:rPr lang="en-US" sz="1000" b="1">
              <a:solidFill>
                <a:schemeClr val="bg1"/>
              </a:solidFill>
            </a:rPr>
            <a:t>Marketing </a:t>
          </a:r>
        </a:p>
      </dgm:t>
    </dgm:pt>
    <dgm:pt modelId="{BEFEC074-9B0A-400D-BDA4-CAE436E88123}" type="sibTrans" cxnId="{296662ED-4603-4ABA-993C-9E7D0C35721C}">
      <dgm:prSet/>
      <dgm:spPr/>
      <dgm:t>
        <a:bodyPr/>
        <a:lstStyle/>
        <a:p>
          <a:pPr algn="ctr"/>
          <a:endParaRPr lang="en-US"/>
        </a:p>
      </dgm:t>
    </dgm:pt>
    <dgm:pt modelId="{B9A0E35A-1B23-4B50-96A8-7F38FA461E25}" type="parTrans" cxnId="{296662ED-4603-4ABA-993C-9E7D0C35721C}">
      <dgm:prSet/>
      <dgm:spPr/>
      <dgm:t>
        <a:bodyPr/>
        <a:lstStyle/>
        <a:p>
          <a:pPr algn="ctr"/>
          <a:endParaRPr lang="en-US"/>
        </a:p>
      </dgm:t>
    </dgm:pt>
    <dgm:pt modelId="{93F98CE3-8E9A-4449-A08E-1FA389CB969B}">
      <dgm:prSet custT="1"/>
      <dgm:spPr>
        <a:ln>
          <a:solidFill>
            <a:schemeClr val="bg1"/>
          </a:solidFill>
        </a:ln>
      </dgm:spPr>
      <dgm:t>
        <a:bodyPr/>
        <a:lstStyle/>
        <a:p>
          <a:pPr algn="ctr"/>
          <a:r>
            <a:rPr lang="en-US" sz="1000" b="1">
              <a:solidFill>
                <a:schemeClr val="bg1"/>
              </a:solidFill>
            </a:rPr>
            <a:t>Partnership</a:t>
          </a:r>
          <a:r>
            <a:rPr lang="en-US" sz="800">
              <a:solidFill>
                <a:schemeClr val="bg1"/>
              </a:solidFill>
            </a:rPr>
            <a:t> </a:t>
          </a:r>
          <a:r>
            <a:rPr lang="en-US" sz="1000" b="1">
              <a:solidFill>
                <a:schemeClr val="bg1"/>
              </a:solidFill>
            </a:rPr>
            <a:t>Development</a:t>
          </a:r>
        </a:p>
      </dgm:t>
    </dgm:pt>
    <dgm:pt modelId="{EE08CEAD-5B5D-3043-A9A1-B1D05BD23058}" type="parTrans" cxnId="{50BC7A4A-ED84-744C-B3BE-BAC1328766DD}">
      <dgm:prSet/>
      <dgm:spPr/>
      <dgm:t>
        <a:bodyPr/>
        <a:lstStyle/>
        <a:p>
          <a:endParaRPr lang="en-US"/>
        </a:p>
      </dgm:t>
    </dgm:pt>
    <dgm:pt modelId="{DDDA865C-03DC-D144-B9E9-9317BD76D43F}" type="sibTrans" cxnId="{50BC7A4A-ED84-744C-B3BE-BAC1328766DD}">
      <dgm:prSet/>
      <dgm:spPr/>
      <dgm:t>
        <a:bodyPr/>
        <a:lstStyle/>
        <a:p>
          <a:endParaRPr lang="en-US"/>
        </a:p>
      </dgm:t>
    </dgm:pt>
    <dgm:pt modelId="{72C18FF2-EAA3-884C-88C8-AA16F109C8AF}">
      <dgm:prSet custT="1"/>
      <dgm:spPr/>
      <dgm:t>
        <a:bodyPr/>
        <a:lstStyle/>
        <a:p>
          <a:pPr algn="ctr"/>
          <a:r>
            <a:rPr lang="en-US" sz="1000" b="1" dirty="0"/>
            <a:t>MCO</a:t>
          </a:r>
          <a:r>
            <a:rPr lang="en-US" sz="800" dirty="0"/>
            <a:t> </a:t>
          </a:r>
          <a:r>
            <a:rPr lang="en-US" sz="1000" b="1" dirty="0"/>
            <a:t>Strategies</a:t>
          </a:r>
        </a:p>
      </dgm:t>
    </dgm:pt>
    <dgm:pt modelId="{7DA52C12-6DB1-F648-B8B6-4A597EFF24E6}" type="parTrans" cxnId="{97F62148-BE0C-E349-8E43-8E2536408CAA}">
      <dgm:prSet/>
      <dgm:spPr/>
      <dgm:t>
        <a:bodyPr/>
        <a:lstStyle/>
        <a:p>
          <a:endParaRPr lang="en-US"/>
        </a:p>
      </dgm:t>
    </dgm:pt>
    <dgm:pt modelId="{11943757-865E-A54A-89CB-6DA12FF58833}" type="sibTrans" cxnId="{97F62148-BE0C-E349-8E43-8E2536408CAA}">
      <dgm:prSet/>
      <dgm:spPr/>
      <dgm:t>
        <a:bodyPr/>
        <a:lstStyle/>
        <a:p>
          <a:endParaRPr lang="en-US"/>
        </a:p>
      </dgm:t>
    </dgm:pt>
    <dgm:pt modelId="{D87F791C-20CE-7A48-946A-6838CFD04324}">
      <dgm:prSet custT="1"/>
      <dgm:spPr/>
      <dgm:t>
        <a:bodyPr/>
        <a:lstStyle/>
        <a:p>
          <a:pPr algn="ctr"/>
          <a:r>
            <a:rPr lang="en-US" sz="1000" b="1"/>
            <a:t>Communication</a:t>
          </a:r>
        </a:p>
      </dgm:t>
    </dgm:pt>
    <dgm:pt modelId="{734BEA94-8250-5243-8D74-E4526537478C}" type="parTrans" cxnId="{0C1CF0CD-0B4B-2A4A-A456-8825386F0A8D}">
      <dgm:prSet/>
      <dgm:spPr/>
      <dgm:t>
        <a:bodyPr/>
        <a:lstStyle/>
        <a:p>
          <a:endParaRPr lang="en-US"/>
        </a:p>
      </dgm:t>
    </dgm:pt>
    <dgm:pt modelId="{C9668A58-BC51-4740-A1FA-630127A0F653}" type="sibTrans" cxnId="{0C1CF0CD-0B4B-2A4A-A456-8825386F0A8D}">
      <dgm:prSet/>
      <dgm:spPr/>
      <dgm:t>
        <a:bodyPr/>
        <a:lstStyle/>
        <a:p>
          <a:endParaRPr lang="en-US"/>
        </a:p>
      </dgm:t>
    </dgm:pt>
    <dgm:pt modelId="{5C877989-F621-4931-A07C-0239BCF3ED2A}" type="pres">
      <dgm:prSet presAssocID="{F48A3347-11C2-4E45-8B57-8BDDDBFE9ED7}" presName="linear" presStyleCnt="0">
        <dgm:presLayoutVars>
          <dgm:dir/>
          <dgm:animLvl val="lvl"/>
          <dgm:resizeHandles val="exact"/>
        </dgm:presLayoutVars>
      </dgm:prSet>
      <dgm:spPr/>
      <dgm:t>
        <a:bodyPr/>
        <a:lstStyle/>
        <a:p>
          <a:endParaRPr lang="en-US"/>
        </a:p>
      </dgm:t>
    </dgm:pt>
    <dgm:pt modelId="{D89299FD-2076-4B09-8600-B11490E12645}" type="pres">
      <dgm:prSet presAssocID="{C7A8F70A-6709-4862-A2EE-F78F3EB7E3A3}" presName="parentLin" presStyleCnt="0"/>
      <dgm:spPr/>
    </dgm:pt>
    <dgm:pt modelId="{EC87980C-9CC7-4DB1-A458-FDCA2BA5A6FA}" type="pres">
      <dgm:prSet presAssocID="{C7A8F70A-6709-4862-A2EE-F78F3EB7E3A3}" presName="parentLeftMargin" presStyleLbl="node1" presStyleIdx="0" presStyleCnt="13"/>
      <dgm:spPr/>
      <dgm:t>
        <a:bodyPr/>
        <a:lstStyle/>
        <a:p>
          <a:endParaRPr lang="en-US"/>
        </a:p>
      </dgm:t>
    </dgm:pt>
    <dgm:pt modelId="{A173B681-EFCC-4ABD-BB95-1AEAF044D8D7}" type="pres">
      <dgm:prSet presAssocID="{C7A8F70A-6709-4862-A2EE-F78F3EB7E3A3}" presName="parentText" presStyleLbl="node1" presStyleIdx="0" presStyleCnt="13" custLinFactX="6639" custLinFactNeighborX="100000" custLinFactNeighborY="36299">
        <dgm:presLayoutVars>
          <dgm:chMax val="0"/>
          <dgm:bulletEnabled val="1"/>
        </dgm:presLayoutVars>
      </dgm:prSet>
      <dgm:spPr/>
      <dgm:t>
        <a:bodyPr/>
        <a:lstStyle/>
        <a:p>
          <a:endParaRPr lang="en-US"/>
        </a:p>
      </dgm:t>
    </dgm:pt>
    <dgm:pt modelId="{1BEA2668-175F-4014-B644-2BE16C93D36F}" type="pres">
      <dgm:prSet presAssocID="{C7A8F70A-6709-4862-A2EE-F78F3EB7E3A3}" presName="negativeSpace" presStyleCnt="0"/>
      <dgm:spPr/>
    </dgm:pt>
    <dgm:pt modelId="{BBE0345D-7212-4922-B53F-03F6C7C51990}" type="pres">
      <dgm:prSet presAssocID="{C7A8F70A-6709-4862-A2EE-F78F3EB7E3A3}" presName="childText" presStyleLbl="conFgAcc1" presStyleIdx="0" presStyleCnt="13">
        <dgm:presLayoutVars>
          <dgm:bulletEnabled val="1"/>
        </dgm:presLayoutVars>
      </dgm:prSet>
      <dgm:spPr/>
    </dgm:pt>
    <dgm:pt modelId="{98C30F26-1486-492E-ADD7-B3341A5A0C51}" type="pres">
      <dgm:prSet presAssocID="{B467C47B-4602-4994-9553-D0B1EE33926A}" presName="spaceBetweenRectangles" presStyleCnt="0"/>
      <dgm:spPr/>
    </dgm:pt>
    <dgm:pt modelId="{12FBC191-75A2-440B-AA4C-B0B9651FF62E}" type="pres">
      <dgm:prSet presAssocID="{881BA045-EF91-43AD-B911-0D693DBC9D85}" presName="parentLin" presStyleCnt="0"/>
      <dgm:spPr/>
    </dgm:pt>
    <dgm:pt modelId="{561BA0A2-D4F6-48ED-AB20-D48D6C4CF40C}" type="pres">
      <dgm:prSet presAssocID="{881BA045-EF91-43AD-B911-0D693DBC9D85}" presName="parentLeftMargin" presStyleLbl="node1" presStyleIdx="0" presStyleCnt="13"/>
      <dgm:spPr/>
      <dgm:t>
        <a:bodyPr/>
        <a:lstStyle/>
        <a:p>
          <a:endParaRPr lang="en-US"/>
        </a:p>
      </dgm:t>
    </dgm:pt>
    <dgm:pt modelId="{8BB12866-1029-4053-986B-602C9E36DF3B}" type="pres">
      <dgm:prSet presAssocID="{881BA045-EF91-43AD-B911-0D693DBC9D85}" presName="parentText" presStyleLbl="node1" presStyleIdx="1" presStyleCnt="13" custLinFactX="7039" custLinFactNeighborX="100000" custLinFactNeighborY="42061">
        <dgm:presLayoutVars>
          <dgm:chMax val="0"/>
          <dgm:bulletEnabled val="1"/>
        </dgm:presLayoutVars>
      </dgm:prSet>
      <dgm:spPr/>
      <dgm:t>
        <a:bodyPr/>
        <a:lstStyle/>
        <a:p>
          <a:endParaRPr lang="en-US"/>
        </a:p>
      </dgm:t>
    </dgm:pt>
    <dgm:pt modelId="{10F6CAB5-1A22-41EF-9727-64B9FE3CA11D}" type="pres">
      <dgm:prSet presAssocID="{881BA045-EF91-43AD-B911-0D693DBC9D85}" presName="negativeSpace" presStyleCnt="0"/>
      <dgm:spPr/>
    </dgm:pt>
    <dgm:pt modelId="{847131AA-09A6-4E44-909C-1C681D7B6102}" type="pres">
      <dgm:prSet presAssocID="{881BA045-EF91-43AD-B911-0D693DBC9D85}" presName="childText" presStyleLbl="conFgAcc1" presStyleIdx="1" presStyleCnt="13">
        <dgm:presLayoutVars>
          <dgm:bulletEnabled val="1"/>
        </dgm:presLayoutVars>
      </dgm:prSet>
      <dgm:spPr/>
    </dgm:pt>
    <dgm:pt modelId="{28388C6B-EC63-451F-9FEB-51ADD315264A}" type="pres">
      <dgm:prSet presAssocID="{CFFF2192-5B7D-4F2A-8835-C89AA050B567}" presName="spaceBetweenRectangles" presStyleCnt="0"/>
      <dgm:spPr/>
    </dgm:pt>
    <dgm:pt modelId="{3D5F0FC8-D6E1-4B5C-9170-03E48CDA09D8}" type="pres">
      <dgm:prSet presAssocID="{FF8DE626-0879-41DD-8CB5-F00B70ED26BC}" presName="parentLin" presStyleCnt="0"/>
      <dgm:spPr/>
    </dgm:pt>
    <dgm:pt modelId="{948E00D5-132E-433A-B359-813FDCDFA729}" type="pres">
      <dgm:prSet presAssocID="{FF8DE626-0879-41DD-8CB5-F00B70ED26BC}" presName="parentLeftMargin" presStyleLbl="node1" presStyleIdx="1" presStyleCnt="13"/>
      <dgm:spPr/>
      <dgm:t>
        <a:bodyPr/>
        <a:lstStyle/>
        <a:p>
          <a:endParaRPr lang="en-US"/>
        </a:p>
      </dgm:t>
    </dgm:pt>
    <dgm:pt modelId="{6015EBDC-F344-46D3-B7C9-CAEF6504EE13}" type="pres">
      <dgm:prSet presAssocID="{FF8DE626-0879-41DD-8CB5-F00B70ED26BC}" presName="parentText" presStyleLbl="node1" presStyleIdx="2" presStyleCnt="13" custLinFactX="6975" custLinFactNeighborX="100000" custLinFactNeighborY="36876">
        <dgm:presLayoutVars>
          <dgm:chMax val="0"/>
          <dgm:bulletEnabled val="1"/>
        </dgm:presLayoutVars>
      </dgm:prSet>
      <dgm:spPr/>
      <dgm:t>
        <a:bodyPr/>
        <a:lstStyle/>
        <a:p>
          <a:endParaRPr lang="en-US"/>
        </a:p>
      </dgm:t>
    </dgm:pt>
    <dgm:pt modelId="{1735BD17-C54D-4E5E-B60D-A5CB53E9F6C2}" type="pres">
      <dgm:prSet presAssocID="{FF8DE626-0879-41DD-8CB5-F00B70ED26BC}" presName="negativeSpace" presStyleCnt="0"/>
      <dgm:spPr/>
    </dgm:pt>
    <dgm:pt modelId="{F7E09B6B-BFF1-4052-87F7-71FB97843365}" type="pres">
      <dgm:prSet presAssocID="{FF8DE626-0879-41DD-8CB5-F00B70ED26BC}" presName="childText" presStyleLbl="conFgAcc1" presStyleIdx="2" presStyleCnt="13">
        <dgm:presLayoutVars>
          <dgm:bulletEnabled val="1"/>
        </dgm:presLayoutVars>
      </dgm:prSet>
      <dgm:spPr/>
    </dgm:pt>
    <dgm:pt modelId="{CDD3FFFE-1E3E-4265-9E00-B28FCAF6EEB8}" type="pres">
      <dgm:prSet presAssocID="{E7DB6459-40E1-4628-8452-F5D929AF09A9}" presName="spaceBetweenRectangles" presStyleCnt="0"/>
      <dgm:spPr/>
    </dgm:pt>
    <dgm:pt modelId="{A8FACE7B-FCA6-424F-A628-4BDFB4BA4901}" type="pres">
      <dgm:prSet presAssocID="{D87F791C-20CE-7A48-946A-6838CFD04324}" presName="parentLin" presStyleCnt="0"/>
      <dgm:spPr/>
    </dgm:pt>
    <dgm:pt modelId="{10E843D8-C132-0440-9A12-F1B37882F9D7}" type="pres">
      <dgm:prSet presAssocID="{D87F791C-20CE-7A48-946A-6838CFD04324}" presName="parentLeftMargin" presStyleLbl="node1" presStyleIdx="2" presStyleCnt="13"/>
      <dgm:spPr/>
      <dgm:t>
        <a:bodyPr/>
        <a:lstStyle/>
        <a:p>
          <a:endParaRPr lang="en-US"/>
        </a:p>
      </dgm:t>
    </dgm:pt>
    <dgm:pt modelId="{74FBC2FC-BE7A-834D-9149-36AA0BEE4254}" type="pres">
      <dgm:prSet presAssocID="{D87F791C-20CE-7A48-946A-6838CFD04324}" presName="parentText" presStyleLbl="node1" presStyleIdx="3" presStyleCnt="13" custLinFactX="6737" custLinFactNeighborX="100000" custLinFactNeighborY="41163">
        <dgm:presLayoutVars>
          <dgm:chMax val="0"/>
          <dgm:bulletEnabled val="1"/>
        </dgm:presLayoutVars>
      </dgm:prSet>
      <dgm:spPr/>
      <dgm:t>
        <a:bodyPr/>
        <a:lstStyle/>
        <a:p>
          <a:endParaRPr lang="en-US"/>
        </a:p>
      </dgm:t>
    </dgm:pt>
    <dgm:pt modelId="{168D111F-3B82-1542-895E-E27684FA38A5}" type="pres">
      <dgm:prSet presAssocID="{D87F791C-20CE-7A48-946A-6838CFD04324}" presName="negativeSpace" presStyleCnt="0"/>
      <dgm:spPr/>
    </dgm:pt>
    <dgm:pt modelId="{3498D246-C6FF-734E-B51B-3BA46F2B23ED}" type="pres">
      <dgm:prSet presAssocID="{D87F791C-20CE-7A48-946A-6838CFD04324}" presName="childText" presStyleLbl="conFgAcc1" presStyleIdx="3" presStyleCnt="13">
        <dgm:presLayoutVars>
          <dgm:bulletEnabled val="1"/>
        </dgm:presLayoutVars>
      </dgm:prSet>
      <dgm:spPr/>
    </dgm:pt>
    <dgm:pt modelId="{A3F0F4DD-54FC-BC4F-8A13-4BC47947541D}" type="pres">
      <dgm:prSet presAssocID="{C9668A58-BC51-4740-A1FA-630127A0F653}" presName="spaceBetweenRectangles" presStyleCnt="0"/>
      <dgm:spPr/>
    </dgm:pt>
    <dgm:pt modelId="{972AE9E8-5886-4EF0-A4FC-D6B4036D5489}" type="pres">
      <dgm:prSet presAssocID="{C0564017-2E6F-4EE7-91CA-DEEA0B55FAB6}" presName="parentLin" presStyleCnt="0"/>
      <dgm:spPr/>
    </dgm:pt>
    <dgm:pt modelId="{54428998-116B-47F8-B2B3-859D59F016CA}" type="pres">
      <dgm:prSet presAssocID="{C0564017-2E6F-4EE7-91CA-DEEA0B55FAB6}" presName="parentLeftMargin" presStyleLbl="node1" presStyleIdx="3" presStyleCnt="13"/>
      <dgm:spPr/>
      <dgm:t>
        <a:bodyPr/>
        <a:lstStyle/>
        <a:p>
          <a:endParaRPr lang="en-US"/>
        </a:p>
      </dgm:t>
    </dgm:pt>
    <dgm:pt modelId="{B62804B4-1AC3-42D5-974D-2FD95D34ECC1}" type="pres">
      <dgm:prSet presAssocID="{C0564017-2E6F-4EE7-91CA-DEEA0B55FAB6}" presName="parentText" presStyleLbl="node1" presStyleIdx="4" presStyleCnt="13" custLinFactX="6847" custLinFactNeighborX="100000" custLinFactNeighborY="41392">
        <dgm:presLayoutVars>
          <dgm:chMax val="0"/>
          <dgm:bulletEnabled val="1"/>
        </dgm:presLayoutVars>
      </dgm:prSet>
      <dgm:spPr/>
      <dgm:t>
        <a:bodyPr/>
        <a:lstStyle/>
        <a:p>
          <a:endParaRPr lang="en-US"/>
        </a:p>
      </dgm:t>
    </dgm:pt>
    <dgm:pt modelId="{4EBFB992-A9AC-4E9C-9DEA-11F2EEFAC6CA}" type="pres">
      <dgm:prSet presAssocID="{C0564017-2E6F-4EE7-91CA-DEEA0B55FAB6}" presName="negativeSpace" presStyleCnt="0"/>
      <dgm:spPr/>
    </dgm:pt>
    <dgm:pt modelId="{01E12687-D1C3-4E91-8EFF-4A99D1B6313B}" type="pres">
      <dgm:prSet presAssocID="{C0564017-2E6F-4EE7-91CA-DEEA0B55FAB6}" presName="childText" presStyleLbl="conFgAcc1" presStyleIdx="4" presStyleCnt="13">
        <dgm:presLayoutVars>
          <dgm:bulletEnabled val="1"/>
        </dgm:presLayoutVars>
      </dgm:prSet>
      <dgm:spPr/>
    </dgm:pt>
    <dgm:pt modelId="{F16F147A-3218-4EE7-A7CB-25B72E7F9BE2}" type="pres">
      <dgm:prSet presAssocID="{1A465DF2-E1FC-4ECF-B5F2-37A2CB0302B1}" presName="spaceBetweenRectangles" presStyleCnt="0"/>
      <dgm:spPr/>
    </dgm:pt>
    <dgm:pt modelId="{25C8B41D-420B-45EB-AEDA-12EE20E452DD}" type="pres">
      <dgm:prSet presAssocID="{176D2F26-0DC3-46D2-BFD5-1B7EFE2B9BAB}" presName="parentLin" presStyleCnt="0"/>
      <dgm:spPr/>
    </dgm:pt>
    <dgm:pt modelId="{C96B6E6B-A341-4F33-9591-A6F2AB249343}" type="pres">
      <dgm:prSet presAssocID="{176D2F26-0DC3-46D2-BFD5-1B7EFE2B9BAB}" presName="parentLeftMargin" presStyleLbl="node1" presStyleIdx="4" presStyleCnt="13"/>
      <dgm:spPr/>
      <dgm:t>
        <a:bodyPr/>
        <a:lstStyle/>
        <a:p>
          <a:endParaRPr lang="en-US"/>
        </a:p>
      </dgm:t>
    </dgm:pt>
    <dgm:pt modelId="{B72E35A6-D712-407C-B443-1DC573E5FD25}" type="pres">
      <dgm:prSet presAssocID="{176D2F26-0DC3-46D2-BFD5-1B7EFE2B9BAB}" presName="parentText" presStyleLbl="node1" presStyleIdx="5" presStyleCnt="13" custLinFactX="7250" custLinFactNeighborX="100000" custLinFactNeighborY="38296">
        <dgm:presLayoutVars>
          <dgm:chMax val="0"/>
          <dgm:bulletEnabled val="1"/>
        </dgm:presLayoutVars>
      </dgm:prSet>
      <dgm:spPr/>
      <dgm:t>
        <a:bodyPr/>
        <a:lstStyle/>
        <a:p>
          <a:endParaRPr lang="en-US"/>
        </a:p>
      </dgm:t>
    </dgm:pt>
    <dgm:pt modelId="{12A07CCC-27F4-4715-9F42-888956F14142}" type="pres">
      <dgm:prSet presAssocID="{176D2F26-0DC3-46D2-BFD5-1B7EFE2B9BAB}" presName="negativeSpace" presStyleCnt="0"/>
      <dgm:spPr/>
    </dgm:pt>
    <dgm:pt modelId="{92943074-6656-48D1-8380-B707ABB1051C}" type="pres">
      <dgm:prSet presAssocID="{176D2F26-0DC3-46D2-BFD5-1B7EFE2B9BAB}" presName="childText" presStyleLbl="conFgAcc1" presStyleIdx="5" presStyleCnt="13">
        <dgm:presLayoutVars>
          <dgm:bulletEnabled val="1"/>
        </dgm:presLayoutVars>
      </dgm:prSet>
      <dgm:spPr/>
    </dgm:pt>
    <dgm:pt modelId="{407E1DB1-1166-457B-B2FF-7413D6F7C489}" type="pres">
      <dgm:prSet presAssocID="{98562C81-C2A0-4C73-A635-E2752706C755}" presName="spaceBetweenRectangles" presStyleCnt="0"/>
      <dgm:spPr/>
    </dgm:pt>
    <dgm:pt modelId="{B43DDC36-CC56-46F2-AA9C-5F33329793E0}" type="pres">
      <dgm:prSet presAssocID="{006EFC51-D493-4823-8858-63AACA0847CB}" presName="parentLin" presStyleCnt="0"/>
      <dgm:spPr/>
    </dgm:pt>
    <dgm:pt modelId="{49346670-7DC7-4A3B-AF41-C93766BF34F3}" type="pres">
      <dgm:prSet presAssocID="{006EFC51-D493-4823-8858-63AACA0847CB}" presName="parentLeftMargin" presStyleLbl="node1" presStyleIdx="5" presStyleCnt="13"/>
      <dgm:spPr/>
      <dgm:t>
        <a:bodyPr/>
        <a:lstStyle/>
        <a:p>
          <a:endParaRPr lang="en-US"/>
        </a:p>
      </dgm:t>
    </dgm:pt>
    <dgm:pt modelId="{5F04E01E-56BB-448D-88B1-22715E8B0068}" type="pres">
      <dgm:prSet presAssocID="{006EFC51-D493-4823-8858-63AACA0847CB}" presName="parentText" presStyleLbl="node1" presStyleIdx="6" presStyleCnt="13" custLinFactX="6833" custLinFactNeighborX="100000" custLinFactNeighborY="48713">
        <dgm:presLayoutVars>
          <dgm:chMax val="0"/>
          <dgm:bulletEnabled val="1"/>
        </dgm:presLayoutVars>
      </dgm:prSet>
      <dgm:spPr/>
      <dgm:t>
        <a:bodyPr/>
        <a:lstStyle/>
        <a:p>
          <a:endParaRPr lang="en-US"/>
        </a:p>
      </dgm:t>
    </dgm:pt>
    <dgm:pt modelId="{1F626F87-7DDC-4149-A8CC-83934DB2F98C}" type="pres">
      <dgm:prSet presAssocID="{006EFC51-D493-4823-8858-63AACA0847CB}" presName="negativeSpace" presStyleCnt="0"/>
      <dgm:spPr/>
    </dgm:pt>
    <dgm:pt modelId="{89E8E8E3-C53C-4552-A268-BC711588BE4A}" type="pres">
      <dgm:prSet presAssocID="{006EFC51-D493-4823-8858-63AACA0847CB}" presName="childText" presStyleLbl="conFgAcc1" presStyleIdx="6" presStyleCnt="13">
        <dgm:presLayoutVars>
          <dgm:bulletEnabled val="1"/>
        </dgm:presLayoutVars>
      </dgm:prSet>
      <dgm:spPr/>
    </dgm:pt>
    <dgm:pt modelId="{4851D2CA-C9E6-4DD8-B284-8A5F66C9A30D}" type="pres">
      <dgm:prSet presAssocID="{BEFEC074-9B0A-400D-BDA4-CAE436E88123}" presName="spaceBetweenRectangles" presStyleCnt="0"/>
      <dgm:spPr/>
    </dgm:pt>
    <dgm:pt modelId="{0CC1F3A4-2D61-C449-B98A-21573049E7DD}" type="pres">
      <dgm:prSet presAssocID="{72C18FF2-EAA3-884C-88C8-AA16F109C8AF}" presName="parentLin" presStyleCnt="0"/>
      <dgm:spPr/>
    </dgm:pt>
    <dgm:pt modelId="{8A4B57B2-17A4-E240-85F8-BC223DC8B954}" type="pres">
      <dgm:prSet presAssocID="{72C18FF2-EAA3-884C-88C8-AA16F109C8AF}" presName="parentLeftMargin" presStyleLbl="node1" presStyleIdx="6" presStyleCnt="13"/>
      <dgm:spPr/>
      <dgm:t>
        <a:bodyPr/>
        <a:lstStyle/>
        <a:p>
          <a:endParaRPr lang="en-US"/>
        </a:p>
      </dgm:t>
    </dgm:pt>
    <dgm:pt modelId="{5F442E66-4767-3C4B-A31A-DF7FE284D0A3}" type="pres">
      <dgm:prSet presAssocID="{72C18FF2-EAA3-884C-88C8-AA16F109C8AF}" presName="parentText" presStyleLbl="node1" presStyleIdx="7" presStyleCnt="13" custLinFactX="7354" custLinFactNeighborX="100000" custLinFactNeighborY="36018">
        <dgm:presLayoutVars>
          <dgm:chMax val="0"/>
          <dgm:bulletEnabled val="1"/>
        </dgm:presLayoutVars>
      </dgm:prSet>
      <dgm:spPr/>
      <dgm:t>
        <a:bodyPr/>
        <a:lstStyle/>
        <a:p>
          <a:endParaRPr lang="en-US"/>
        </a:p>
      </dgm:t>
    </dgm:pt>
    <dgm:pt modelId="{1BD25C09-8F5C-214B-B154-0536EA4EEEC9}" type="pres">
      <dgm:prSet presAssocID="{72C18FF2-EAA3-884C-88C8-AA16F109C8AF}" presName="negativeSpace" presStyleCnt="0"/>
      <dgm:spPr/>
    </dgm:pt>
    <dgm:pt modelId="{A3512984-E069-F54A-B0E5-BA380D6F1741}" type="pres">
      <dgm:prSet presAssocID="{72C18FF2-EAA3-884C-88C8-AA16F109C8AF}" presName="childText" presStyleLbl="conFgAcc1" presStyleIdx="7" presStyleCnt="13">
        <dgm:presLayoutVars>
          <dgm:bulletEnabled val="1"/>
        </dgm:presLayoutVars>
      </dgm:prSet>
      <dgm:spPr/>
    </dgm:pt>
    <dgm:pt modelId="{65CFBACA-561F-DF4A-8D0C-A20EDF387679}" type="pres">
      <dgm:prSet presAssocID="{11943757-865E-A54A-89CB-6DA12FF58833}" presName="spaceBetweenRectangles" presStyleCnt="0"/>
      <dgm:spPr/>
    </dgm:pt>
    <dgm:pt modelId="{7AD4F44F-AD1F-DA49-8A2B-854734FD8F35}" type="pres">
      <dgm:prSet presAssocID="{93F98CE3-8E9A-4449-A08E-1FA389CB969B}" presName="parentLin" presStyleCnt="0"/>
      <dgm:spPr/>
    </dgm:pt>
    <dgm:pt modelId="{D3396E55-0D42-EA47-A8CF-80DC7360115F}" type="pres">
      <dgm:prSet presAssocID="{93F98CE3-8E9A-4449-A08E-1FA389CB969B}" presName="parentLeftMargin" presStyleLbl="node1" presStyleIdx="7" presStyleCnt="13"/>
      <dgm:spPr/>
      <dgm:t>
        <a:bodyPr/>
        <a:lstStyle/>
        <a:p>
          <a:endParaRPr lang="en-US"/>
        </a:p>
      </dgm:t>
    </dgm:pt>
    <dgm:pt modelId="{BDAF98A1-2819-6443-9A31-A2A656460DE6}" type="pres">
      <dgm:prSet presAssocID="{93F98CE3-8E9A-4449-A08E-1FA389CB969B}" presName="parentText" presStyleLbl="node1" presStyleIdx="8" presStyleCnt="13" custLinFactX="6737" custLinFactNeighborX="100000" custLinFactNeighborY="40520">
        <dgm:presLayoutVars>
          <dgm:chMax val="0"/>
          <dgm:bulletEnabled val="1"/>
        </dgm:presLayoutVars>
      </dgm:prSet>
      <dgm:spPr/>
      <dgm:t>
        <a:bodyPr/>
        <a:lstStyle/>
        <a:p>
          <a:endParaRPr lang="en-US"/>
        </a:p>
      </dgm:t>
    </dgm:pt>
    <dgm:pt modelId="{5FD25C6F-F374-9B44-9B28-BC0FB68D0A23}" type="pres">
      <dgm:prSet presAssocID="{93F98CE3-8E9A-4449-A08E-1FA389CB969B}" presName="negativeSpace" presStyleCnt="0"/>
      <dgm:spPr/>
    </dgm:pt>
    <dgm:pt modelId="{E10E8C09-C85D-2140-B051-C505421619F0}" type="pres">
      <dgm:prSet presAssocID="{93F98CE3-8E9A-4449-A08E-1FA389CB969B}" presName="childText" presStyleLbl="conFgAcc1" presStyleIdx="8" presStyleCnt="13">
        <dgm:presLayoutVars>
          <dgm:bulletEnabled val="1"/>
        </dgm:presLayoutVars>
      </dgm:prSet>
      <dgm:spPr/>
    </dgm:pt>
    <dgm:pt modelId="{6A20E0CE-60E2-864E-98D4-81767169863C}" type="pres">
      <dgm:prSet presAssocID="{DDDA865C-03DC-D144-B9E9-9317BD76D43F}" presName="spaceBetweenRectangles" presStyleCnt="0"/>
      <dgm:spPr/>
    </dgm:pt>
    <dgm:pt modelId="{4E18E1BC-3AFE-4A23-9E98-47F29A16F287}" type="pres">
      <dgm:prSet presAssocID="{1672A86C-9DF1-47B8-9482-C891898610E3}" presName="parentLin" presStyleCnt="0"/>
      <dgm:spPr/>
    </dgm:pt>
    <dgm:pt modelId="{782048DB-5CA2-462F-822F-429EDD1D49FD}" type="pres">
      <dgm:prSet presAssocID="{1672A86C-9DF1-47B8-9482-C891898610E3}" presName="parentLeftMargin" presStyleLbl="node1" presStyleIdx="8" presStyleCnt="13"/>
      <dgm:spPr/>
      <dgm:t>
        <a:bodyPr/>
        <a:lstStyle/>
        <a:p>
          <a:endParaRPr lang="en-US"/>
        </a:p>
      </dgm:t>
    </dgm:pt>
    <dgm:pt modelId="{6D9118A1-D70D-4D32-9BFA-CB2D68A4ACEF}" type="pres">
      <dgm:prSet presAssocID="{1672A86C-9DF1-47B8-9482-C891898610E3}" presName="parentText" presStyleLbl="node1" presStyleIdx="9" presStyleCnt="13" custLinFactX="7046" custLinFactNeighborX="100000" custLinFactNeighborY="41946">
        <dgm:presLayoutVars>
          <dgm:chMax val="0"/>
          <dgm:bulletEnabled val="1"/>
        </dgm:presLayoutVars>
      </dgm:prSet>
      <dgm:spPr/>
      <dgm:t>
        <a:bodyPr/>
        <a:lstStyle/>
        <a:p>
          <a:endParaRPr lang="en-US"/>
        </a:p>
      </dgm:t>
    </dgm:pt>
    <dgm:pt modelId="{FFA32BCF-761C-4EE0-80D5-E9F1D705171D}" type="pres">
      <dgm:prSet presAssocID="{1672A86C-9DF1-47B8-9482-C891898610E3}" presName="negativeSpace" presStyleCnt="0"/>
      <dgm:spPr/>
    </dgm:pt>
    <dgm:pt modelId="{0091FE4D-8F07-41BE-9991-50BBF46F7EDA}" type="pres">
      <dgm:prSet presAssocID="{1672A86C-9DF1-47B8-9482-C891898610E3}" presName="childText" presStyleLbl="conFgAcc1" presStyleIdx="9" presStyleCnt="13">
        <dgm:presLayoutVars>
          <dgm:bulletEnabled val="1"/>
        </dgm:presLayoutVars>
      </dgm:prSet>
      <dgm:spPr/>
    </dgm:pt>
    <dgm:pt modelId="{A4070AAA-CEC8-4198-B0D4-DB30CFCB0E06}" type="pres">
      <dgm:prSet presAssocID="{737C3234-0E19-47F1-B68E-B8511E010DA2}" presName="spaceBetweenRectangles" presStyleCnt="0"/>
      <dgm:spPr/>
    </dgm:pt>
    <dgm:pt modelId="{CC06F942-500F-43CC-A7E9-C4A1D12AE132}" type="pres">
      <dgm:prSet presAssocID="{B6EBAB87-64B4-441B-9412-CA2C0ADE547B}" presName="parentLin" presStyleCnt="0"/>
      <dgm:spPr/>
    </dgm:pt>
    <dgm:pt modelId="{F3EF6813-1766-417D-B261-0050B1CAA7D1}" type="pres">
      <dgm:prSet presAssocID="{B6EBAB87-64B4-441B-9412-CA2C0ADE547B}" presName="parentLeftMargin" presStyleLbl="node1" presStyleIdx="9" presStyleCnt="13"/>
      <dgm:spPr/>
      <dgm:t>
        <a:bodyPr/>
        <a:lstStyle/>
        <a:p>
          <a:endParaRPr lang="en-US"/>
        </a:p>
      </dgm:t>
    </dgm:pt>
    <dgm:pt modelId="{03E91C0A-3F28-4C33-866F-BD7258FD2683}" type="pres">
      <dgm:prSet presAssocID="{B6EBAB87-64B4-441B-9412-CA2C0ADE547B}" presName="parentText" presStyleLbl="node1" presStyleIdx="10" presStyleCnt="13" custLinFactX="7039" custLinFactNeighborX="100000" custLinFactNeighborY="42922">
        <dgm:presLayoutVars>
          <dgm:chMax val="0"/>
          <dgm:bulletEnabled val="1"/>
        </dgm:presLayoutVars>
      </dgm:prSet>
      <dgm:spPr/>
      <dgm:t>
        <a:bodyPr/>
        <a:lstStyle/>
        <a:p>
          <a:endParaRPr lang="en-US"/>
        </a:p>
      </dgm:t>
    </dgm:pt>
    <dgm:pt modelId="{755F143A-AD04-437B-BB5E-3BACDB040BD4}" type="pres">
      <dgm:prSet presAssocID="{B6EBAB87-64B4-441B-9412-CA2C0ADE547B}" presName="negativeSpace" presStyleCnt="0"/>
      <dgm:spPr/>
    </dgm:pt>
    <dgm:pt modelId="{034A7BF3-F82C-4E80-89AC-CF060631041D}" type="pres">
      <dgm:prSet presAssocID="{B6EBAB87-64B4-441B-9412-CA2C0ADE547B}" presName="childText" presStyleLbl="conFgAcc1" presStyleIdx="10" presStyleCnt="13">
        <dgm:presLayoutVars>
          <dgm:bulletEnabled val="1"/>
        </dgm:presLayoutVars>
      </dgm:prSet>
      <dgm:spPr/>
    </dgm:pt>
    <dgm:pt modelId="{36142045-94FE-499E-93F6-AE2CFAA21C11}" type="pres">
      <dgm:prSet presAssocID="{1DF4C64D-8107-414E-930A-10770B2FE185}" presName="spaceBetweenRectangles" presStyleCnt="0"/>
      <dgm:spPr/>
    </dgm:pt>
    <dgm:pt modelId="{C3B883A9-C0BB-457B-AD4D-D3087E12EE8F}" type="pres">
      <dgm:prSet presAssocID="{A2B43FB6-E031-4A6E-99B1-C8F78905FE7F}" presName="parentLin" presStyleCnt="0"/>
      <dgm:spPr/>
    </dgm:pt>
    <dgm:pt modelId="{89F7C203-5238-4187-A773-B5284BC8E419}" type="pres">
      <dgm:prSet presAssocID="{A2B43FB6-E031-4A6E-99B1-C8F78905FE7F}" presName="parentLeftMargin" presStyleLbl="node1" presStyleIdx="10" presStyleCnt="13"/>
      <dgm:spPr/>
      <dgm:t>
        <a:bodyPr/>
        <a:lstStyle/>
        <a:p>
          <a:endParaRPr lang="en-US"/>
        </a:p>
      </dgm:t>
    </dgm:pt>
    <dgm:pt modelId="{7D7AFB9B-6719-4CE5-A12D-0A06ECC3CE79}" type="pres">
      <dgm:prSet presAssocID="{A2B43FB6-E031-4A6E-99B1-C8F78905FE7F}" presName="parentText" presStyleLbl="node1" presStyleIdx="11" presStyleCnt="13" custLinFactX="6755" custLinFactNeighborX="100000" custLinFactNeighborY="39846">
        <dgm:presLayoutVars>
          <dgm:chMax val="0"/>
          <dgm:bulletEnabled val="1"/>
        </dgm:presLayoutVars>
      </dgm:prSet>
      <dgm:spPr/>
      <dgm:t>
        <a:bodyPr/>
        <a:lstStyle/>
        <a:p>
          <a:endParaRPr lang="en-US"/>
        </a:p>
      </dgm:t>
    </dgm:pt>
    <dgm:pt modelId="{DD602299-CBE0-4E4F-9A5E-254B274DFCCD}" type="pres">
      <dgm:prSet presAssocID="{A2B43FB6-E031-4A6E-99B1-C8F78905FE7F}" presName="negativeSpace" presStyleCnt="0"/>
      <dgm:spPr/>
    </dgm:pt>
    <dgm:pt modelId="{B0853BE1-F534-49FA-848B-5C307A4904B6}" type="pres">
      <dgm:prSet presAssocID="{A2B43FB6-E031-4A6E-99B1-C8F78905FE7F}" presName="childText" presStyleLbl="conFgAcc1" presStyleIdx="11" presStyleCnt="13">
        <dgm:presLayoutVars>
          <dgm:bulletEnabled val="1"/>
        </dgm:presLayoutVars>
      </dgm:prSet>
      <dgm:spPr/>
    </dgm:pt>
    <dgm:pt modelId="{0451E46B-4B61-46CC-9B5A-FFDECCBC62C0}" type="pres">
      <dgm:prSet presAssocID="{69D59672-7D19-47C4-AE9B-449A951FAF48}" presName="spaceBetweenRectangles" presStyleCnt="0"/>
      <dgm:spPr/>
    </dgm:pt>
    <dgm:pt modelId="{5037FF3E-45F2-4818-9698-5B7B1FF7A42E}" type="pres">
      <dgm:prSet presAssocID="{C9EF0298-348E-4707-86D4-B8045DA1F3D2}" presName="parentLin" presStyleCnt="0"/>
      <dgm:spPr/>
    </dgm:pt>
    <dgm:pt modelId="{97C757A9-AD9F-43FD-888D-FF7E591CBC1C}" type="pres">
      <dgm:prSet presAssocID="{C9EF0298-348E-4707-86D4-B8045DA1F3D2}" presName="parentLeftMargin" presStyleLbl="node1" presStyleIdx="11" presStyleCnt="13"/>
      <dgm:spPr/>
      <dgm:t>
        <a:bodyPr/>
        <a:lstStyle/>
        <a:p>
          <a:endParaRPr lang="en-US"/>
        </a:p>
      </dgm:t>
    </dgm:pt>
    <dgm:pt modelId="{12625323-8EFD-49CF-90B2-620A7D4734CF}" type="pres">
      <dgm:prSet presAssocID="{C9EF0298-348E-4707-86D4-B8045DA1F3D2}" presName="parentText" presStyleLbl="node1" presStyleIdx="12" presStyleCnt="13" custLinFactX="6639" custLinFactNeighborX="100000" custLinFactNeighborY="43021">
        <dgm:presLayoutVars>
          <dgm:chMax val="0"/>
          <dgm:bulletEnabled val="1"/>
        </dgm:presLayoutVars>
      </dgm:prSet>
      <dgm:spPr/>
      <dgm:t>
        <a:bodyPr/>
        <a:lstStyle/>
        <a:p>
          <a:endParaRPr lang="en-US"/>
        </a:p>
      </dgm:t>
    </dgm:pt>
    <dgm:pt modelId="{8F532E93-C282-46B4-AB0E-7F4FC2769A00}" type="pres">
      <dgm:prSet presAssocID="{C9EF0298-348E-4707-86D4-B8045DA1F3D2}" presName="negativeSpace" presStyleCnt="0"/>
      <dgm:spPr/>
    </dgm:pt>
    <dgm:pt modelId="{AFC7A3D6-9F88-4A95-BDEA-88A4879EF0F2}" type="pres">
      <dgm:prSet presAssocID="{C9EF0298-348E-4707-86D4-B8045DA1F3D2}" presName="childText" presStyleLbl="conFgAcc1" presStyleIdx="12" presStyleCnt="13">
        <dgm:presLayoutVars>
          <dgm:bulletEnabled val="1"/>
        </dgm:presLayoutVars>
      </dgm:prSet>
      <dgm:spPr/>
    </dgm:pt>
  </dgm:ptLst>
  <dgm:cxnLst>
    <dgm:cxn modelId="{AD68C892-41EB-4C58-9F42-6CB8A93A8EBC}" type="presOf" srcId="{1672A86C-9DF1-47B8-9482-C891898610E3}" destId="{782048DB-5CA2-462F-822F-429EDD1D49FD}" srcOrd="0" destOrd="0" presId="urn:microsoft.com/office/officeart/2005/8/layout/list1"/>
    <dgm:cxn modelId="{9809ECD4-215B-4F57-B173-973C2CAE136B}" type="presOf" srcId="{72C18FF2-EAA3-884C-88C8-AA16F109C8AF}" destId="{5F442E66-4767-3C4B-A31A-DF7FE284D0A3}" srcOrd="1" destOrd="0" presId="urn:microsoft.com/office/officeart/2005/8/layout/list1"/>
    <dgm:cxn modelId="{EE8B448B-8B4C-4DE9-A583-D6483D5D1C6E}" type="presOf" srcId="{176D2F26-0DC3-46D2-BFD5-1B7EFE2B9BAB}" destId="{B72E35A6-D712-407C-B443-1DC573E5FD25}" srcOrd="1" destOrd="0" presId="urn:microsoft.com/office/officeart/2005/8/layout/list1"/>
    <dgm:cxn modelId="{50BC7A4A-ED84-744C-B3BE-BAC1328766DD}" srcId="{F48A3347-11C2-4E45-8B57-8BDDDBFE9ED7}" destId="{93F98CE3-8E9A-4449-A08E-1FA389CB969B}" srcOrd="8" destOrd="0" parTransId="{EE08CEAD-5B5D-3043-A9A1-B1D05BD23058}" sibTransId="{DDDA865C-03DC-D144-B9E9-9317BD76D43F}"/>
    <dgm:cxn modelId="{296662ED-4603-4ABA-993C-9E7D0C35721C}" srcId="{F48A3347-11C2-4E45-8B57-8BDDDBFE9ED7}" destId="{006EFC51-D493-4823-8858-63AACA0847CB}" srcOrd="6" destOrd="0" parTransId="{B9A0E35A-1B23-4B50-96A8-7F38FA461E25}" sibTransId="{BEFEC074-9B0A-400D-BDA4-CAE436E88123}"/>
    <dgm:cxn modelId="{5D2D80AF-03EB-4DE5-ACA3-0C5F911273BB}" type="presOf" srcId="{006EFC51-D493-4823-8858-63AACA0847CB}" destId="{5F04E01E-56BB-448D-88B1-22715E8B0068}" srcOrd="1" destOrd="0" presId="urn:microsoft.com/office/officeart/2005/8/layout/list1"/>
    <dgm:cxn modelId="{93EA7DF9-8A02-45B1-80F8-BED56354A54E}" type="presOf" srcId="{93F98CE3-8E9A-4449-A08E-1FA389CB969B}" destId="{D3396E55-0D42-EA47-A8CF-80DC7360115F}" srcOrd="0" destOrd="0" presId="urn:microsoft.com/office/officeart/2005/8/layout/list1"/>
    <dgm:cxn modelId="{F20CCEAD-6796-4BAF-96B7-5AC8C48113BB}" srcId="{F48A3347-11C2-4E45-8B57-8BDDDBFE9ED7}" destId="{A2B43FB6-E031-4A6E-99B1-C8F78905FE7F}" srcOrd="11" destOrd="0" parTransId="{7961D149-8123-472D-8FA9-B2F1B33CBF68}" sibTransId="{69D59672-7D19-47C4-AE9B-449A951FAF48}"/>
    <dgm:cxn modelId="{0311E128-E963-460A-8735-B261ED93E1CD}" type="presOf" srcId="{FF8DE626-0879-41DD-8CB5-F00B70ED26BC}" destId="{6015EBDC-F344-46D3-B7C9-CAEF6504EE13}" srcOrd="1" destOrd="0" presId="urn:microsoft.com/office/officeart/2005/8/layout/list1"/>
    <dgm:cxn modelId="{B2E6945C-7EB3-4795-8200-F3697FC975BF}" type="presOf" srcId="{B6EBAB87-64B4-441B-9412-CA2C0ADE547B}" destId="{03E91C0A-3F28-4C33-866F-BD7258FD2683}" srcOrd="1" destOrd="0" presId="urn:microsoft.com/office/officeart/2005/8/layout/list1"/>
    <dgm:cxn modelId="{302D7704-6EB6-40F5-89EC-64DD98D0A96D}" type="presOf" srcId="{006EFC51-D493-4823-8858-63AACA0847CB}" destId="{49346670-7DC7-4A3B-AF41-C93766BF34F3}" srcOrd="0" destOrd="0" presId="urn:microsoft.com/office/officeart/2005/8/layout/list1"/>
    <dgm:cxn modelId="{41FD9027-C65D-4762-9477-84A3C8F3A804}" type="presOf" srcId="{A2B43FB6-E031-4A6E-99B1-C8F78905FE7F}" destId="{7D7AFB9B-6719-4CE5-A12D-0A06ECC3CE79}" srcOrd="1" destOrd="0" presId="urn:microsoft.com/office/officeart/2005/8/layout/list1"/>
    <dgm:cxn modelId="{2428CE32-88F7-40D4-AD2C-56F13EBDBA70}" srcId="{F48A3347-11C2-4E45-8B57-8BDDDBFE9ED7}" destId="{C9EF0298-348E-4707-86D4-B8045DA1F3D2}" srcOrd="12" destOrd="0" parTransId="{2321FFAB-8F9F-440A-98F3-0636297C818B}" sibTransId="{96AE6A12-EDB6-4334-BAD9-F7AB95728CF4}"/>
    <dgm:cxn modelId="{DCB73F02-E187-4DED-A9FA-47E8F346796D}" srcId="{F48A3347-11C2-4E45-8B57-8BDDDBFE9ED7}" destId="{C7A8F70A-6709-4862-A2EE-F78F3EB7E3A3}" srcOrd="0" destOrd="0" parTransId="{ED4F2811-87B2-4547-BDF6-818D3DB48970}" sibTransId="{B467C47B-4602-4994-9553-D0B1EE33926A}"/>
    <dgm:cxn modelId="{83B3C98C-E421-45F4-A2DC-C794399257EA}" type="presOf" srcId="{B6EBAB87-64B4-441B-9412-CA2C0ADE547B}" destId="{F3EF6813-1766-417D-B261-0050B1CAA7D1}" srcOrd="0" destOrd="0" presId="urn:microsoft.com/office/officeart/2005/8/layout/list1"/>
    <dgm:cxn modelId="{35C59952-E38D-4F3B-80C2-6A33E7974487}" type="presOf" srcId="{D87F791C-20CE-7A48-946A-6838CFD04324}" destId="{10E843D8-C132-0440-9A12-F1B37882F9D7}" srcOrd="0" destOrd="0" presId="urn:microsoft.com/office/officeart/2005/8/layout/list1"/>
    <dgm:cxn modelId="{E2604A25-0C0B-4CEC-8D69-B7E82CA651AC}" type="presOf" srcId="{1672A86C-9DF1-47B8-9482-C891898610E3}" destId="{6D9118A1-D70D-4D32-9BFA-CB2D68A4ACEF}" srcOrd="1" destOrd="0" presId="urn:microsoft.com/office/officeart/2005/8/layout/list1"/>
    <dgm:cxn modelId="{0C1CF0CD-0B4B-2A4A-A456-8825386F0A8D}" srcId="{F48A3347-11C2-4E45-8B57-8BDDDBFE9ED7}" destId="{D87F791C-20CE-7A48-946A-6838CFD04324}" srcOrd="3" destOrd="0" parTransId="{734BEA94-8250-5243-8D74-E4526537478C}" sibTransId="{C9668A58-BC51-4740-A1FA-630127A0F653}"/>
    <dgm:cxn modelId="{35A9E9CB-3969-45C4-8B09-1F04A8B8F74B}" type="presOf" srcId="{A2B43FB6-E031-4A6E-99B1-C8F78905FE7F}" destId="{89F7C203-5238-4187-A773-B5284BC8E419}" srcOrd="0" destOrd="0" presId="urn:microsoft.com/office/officeart/2005/8/layout/list1"/>
    <dgm:cxn modelId="{98DF38A2-BDCF-4F29-A9D9-64E2A3A1BEBD}" srcId="{F48A3347-11C2-4E45-8B57-8BDDDBFE9ED7}" destId="{C0564017-2E6F-4EE7-91CA-DEEA0B55FAB6}" srcOrd="4" destOrd="0" parTransId="{0616B31A-3871-45B5-919E-63338DED51B9}" sibTransId="{1A465DF2-E1FC-4ECF-B5F2-37A2CB0302B1}"/>
    <dgm:cxn modelId="{432C525A-DC72-44F8-8318-060C42B7B2A7}" type="presOf" srcId="{F48A3347-11C2-4E45-8B57-8BDDDBFE9ED7}" destId="{5C877989-F621-4931-A07C-0239BCF3ED2A}" srcOrd="0" destOrd="0" presId="urn:microsoft.com/office/officeart/2005/8/layout/list1"/>
    <dgm:cxn modelId="{DCDB9B75-D353-4B9D-902A-3395B74329A7}" type="presOf" srcId="{C0564017-2E6F-4EE7-91CA-DEEA0B55FAB6}" destId="{54428998-116B-47F8-B2B3-859D59F016CA}" srcOrd="0" destOrd="0" presId="urn:microsoft.com/office/officeart/2005/8/layout/list1"/>
    <dgm:cxn modelId="{9BB84418-061A-48B2-9196-FE97A2297047}" type="presOf" srcId="{C9EF0298-348E-4707-86D4-B8045DA1F3D2}" destId="{97C757A9-AD9F-43FD-888D-FF7E591CBC1C}" srcOrd="0" destOrd="0" presId="urn:microsoft.com/office/officeart/2005/8/layout/list1"/>
    <dgm:cxn modelId="{35768A21-C184-45F1-B3EF-9476178F6983}" type="presOf" srcId="{881BA045-EF91-43AD-B911-0D693DBC9D85}" destId="{561BA0A2-D4F6-48ED-AB20-D48D6C4CF40C}" srcOrd="0" destOrd="0" presId="urn:microsoft.com/office/officeart/2005/8/layout/list1"/>
    <dgm:cxn modelId="{85A23BCA-5FA2-4A9A-86DE-7F7DE3011EEC}" type="presOf" srcId="{93F98CE3-8E9A-4449-A08E-1FA389CB969B}" destId="{BDAF98A1-2819-6443-9A31-A2A656460DE6}" srcOrd="1" destOrd="0" presId="urn:microsoft.com/office/officeart/2005/8/layout/list1"/>
    <dgm:cxn modelId="{1AA1BD77-9772-4028-B4AE-208F2D687B1C}" type="presOf" srcId="{FF8DE626-0879-41DD-8CB5-F00B70ED26BC}" destId="{948E00D5-132E-433A-B359-813FDCDFA729}" srcOrd="0" destOrd="0" presId="urn:microsoft.com/office/officeart/2005/8/layout/list1"/>
    <dgm:cxn modelId="{93DA77E1-F591-40C9-9A4E-5299A262F139}" type="presOf" srcId="{D87F791C-20CE-7A48-946A-6838CFD04324}" destId="{74FBC2FC-BE7A-834D-9149-36AA0BEE4254}" srcOrd="1" destOrd="0" presId="urn:microsoft.com/office/officeart/2005/8/layout/list1"/>
    <dgm:cxn modelId="{15DB833D-1C11-4355-B9EE-8CD154BEF943}" type="presOf" srcId="{C9EF0298-348E-4707-86D4-B8045DA1F3D2}" destId="{12625323-8EFD-49CF-90B2-620A7D4734CF}" srcOrd="1" destOrd="0" presId="urn:microsoft.com/office/officeart/2005/8/layout/list1"/>
    <dgm:cxn modelId="{306533A0-783F-4C03-B3B5-25DE800141B9}" srcId="{F48A3347-11C2-4E45-8B57-8BDDDBFE9ED7}" destId="{B6EBAB87-64B4-441B-9412-CA2C0ADE547B}" srcOrd="10" destOrd="0" parTransId="{D82F65ED-A7CA-45A0-8881-CC5A330E7D86}" sibTransId="{1DF4C64D-8107-414E-930A-10770B2FE185}"/>
    <dgm:cxn modelId="{AFF14A62-AFCE-4B5A-8F0D-C22D14180C0B}" srcId="{F48A3347-11C2-4E45-8B57-8BDDDBFE9ED7}" destId="{1672A86C-9DF1-47B8-9482-C891898610E3}" srcOrd="9" destOrd="0" parTransId="{7D2F0725-AD6C-4A6E-8D49-A21A64BA0B81}" sibTransId="{737C3234-0E19-47F1-B68E-B8511E010DA2}"/>
    <dgm:cxn modelId="{97F62148-BE0C-E349-8E43-8E2536408CAA}" srcId="{F48A3347-11C2-4E45-8B57-8BDDDBFE9ED7}" destId="{72C18FF2-EAA3-884C-88C8-AA16F109C8AF}" srcOrd="7" destOrd="0" parTransId="{7DA52C12-6DB1-F648-B8B6-4A597EFF24E6}" sibTransId="{11943757-865E-A54A-89CB-6DA12FF58833}"/>
    <dgm:cxn modelId="{F53B5B98-0EED-4FE0-9000-8939BE1889BF}" srcId="{F48A3347-11C2-4E45-8B57-8BDDDBFE9ED7}" destId="{176D2F26-0DC3-46D2-BFD5-1B7EFE2B9BAB}" srcOrd="5" destOrd="0" parTransId="{6A40B4CD-9291-49B9-B784-C3818AFCE341}" sibTransId="{98562C81-C2A0-4C73-A635-E2752706C755}"/>
    <dgm:cxn modelId="{C6D013E1-3007-475C-BB07-0783614935E0}" srcId="{F48A3347-11C2-4E45-8B57-8BDDDBFE9ED7}" destId="{FF8DE626-0879-41DD-8CB5-F00B70ED26BC}" srcOrd="2" destOrd="0" parTransId="{FF7A8021-6988-4EE6-B546-97798171030F}" sibTransId="{E7DB6459-40E1-4628-8452-F5D929AF09A9}"/>
    <dgm:cxn modelId="{87A23E7F-BDD2-405E-BBC5-91BA7EA7AEE2}" srcId="{F48A3347-11C2-4E45-8B57-8BDDDBFE9ED7}" destId="{881BA045-EF91-43AD-B911-0D693DBC9D85}" srcOrd="1" destOrd="0" parTransId="{90DE1E9E-9992-4CBE-97EC-8832E44FBE70}" sibTransId="{CFFF2192-5B7D-4F2A-8835-C89AA050B567}"/>
    <dgm:cxn modelId="{EE227E79-0064-4666-B556-BB1CA9D1CDE4}" type="presOf" srcId="{C7A8F70A-6709-4862-A2EE-F78F3EB7E3A3}" destId="{EC87980C-9CC7-4DB1-A458-FDCA2BA5A6FA}" srcOrd="0" destOrd="0" presId="urn:microsoft.com/office/officeart/2005/8/layout/list1"/>
    <dgm:cxn modelId="{661285C7-A36B-4F63-A01C-272BC6B256AA}" type="presOf" srcId="{881BA045-EF91-43AD-B911-0D693DBC9D85}" destId="{8BB12866-1029-4053-986B-602C9E36DF3B}" srcOrd="1" destOrd="0" presId="urn:microsoft.com/office/officeart/2005/8/layout/list1"/>
    <dgm:cxn modelId="{900D2F77-D29E-4AF1-81A3-7649427F37E2}" type="presOf" srcId="{72C18FF2-EAA3-884C-88C8-AA16F109C8AF}" destId="{8A4B57B2-17A4-E240-85F8-BC223DC8B954}" srcOrd="0" destOrd="0" presId="urn:microsoft.com/office/officeart/2005/8/layout/list1"/>
    <dgm:cxn modelId="{857AE3DF-406F-4947-84EF-7B3E9A014DEA}" type="presOf" srcId="{176D2F26-0DC3-46D2-BFD5-1B7EFE2B9BAB}" destId="{C96B6E6B-A341-4F33-9591-A6F2AB249343}" srcOrd="0" destOrd="0" presId="urn:microsoft.com/office/officeart/2005/8/layout/list1"/>
    <dgm:cxn modelId="{D5274100-3F11-41F2-8C1D-C1C118F3397B}" type="presOf" srcId="{C7A8F70A-6709-4862-A2EE-F78F3EB7E3A3}" destId="{A173B681-EFCC-4ABD-BB95-1AEAF044D8D7}" srcOrd="1" destOrd="0" presId="urn:microsoft.com/office/officeart/2005/8/layout/list1"/>
    <dgm:cxn modelId="{39C97692-263A-498C-BD6B-CDA4234444FA}" type="presOf" srcId="{C0564017-2E6F-4EE7-91CA-DEEA0B55FAB6}" destId="{B62804B4-1AC3-42D5-974D-2FD95D34ECC1}" srcOrd="1" destOrd="0" presId="urn:microsoft.com/office/officeart/2005/8/layout/list1"/>
    <dgm:cxn modelId="{B9FC0B6B-0326-4130-AAB9-E893F50B2899}" type="presParOf" srcId="{5C877989-F621-4931-A07C-0239BCF3ED2A}" destId="{D89299FD-2076-4B09-8600-B11490E12645}" srcOrd="0" destOrd="0" presId="urn:microsoft.com/office/officeart/2005/8/layout/list1"/>
    <dgm:cxn modelId="{C5287068-C9DE-4F19-968F-9E59664DB219}" type="presParOf" srcId="{D89299FD-2076-4B09-8600-B11490E12645}" destId="{EC87980C-9CC7-4DB1-A458-FDCA2BA5A6FA}" srcOrd="0" destOrd="0" presId="urn:microsoft.com/office/officeart/2005/8/layout/list1"/>
    <dgm:cxn modelId="{BC72FD9B-66CE-4489-9B2D-C7F22D08E4FF}" type="presParOf" srcId="{D89299FD-2076-4B09-8600-B11490E12645}" destId="{A173B681-EFCC-4ABD-BB95-1AEAF044D8D7}" srcOrd="1" destOrd="0" presId="urn:microsoft.com/office/officeart/2005/8/layout/list1"/>
    <dgm:cxn modelId="{222B6F9F-AB0A-451F-87BE-523CDC7AF552}" type="presParOf" srcId="{5C877989-F621-4931-A07C-0239BCF3ED2A}" destId="{1BEA2668-175F-4014-B644-2BE16C93D36F}" srcOrd="1" destOrd="0" presId="urn:microsoft.com/office/officeart/2005/8/layout/list1"/>
    <dgm:cxn modelId="{C0E764DC-5150-4ED0-836E-E9D572B6E906}" type="presParOf" srcId="{5C877989-F621-4931-A07C-0239BCF3ED2A}" destId="{BBE0345D-7212-4922-B53F-03F6C7C51990}" srcOrd="2" destOrd="0" presId="urn:microsoft.com/office/officeart/2005/8/layout/list1"/>
    <dgm:cxn modelId="{F286D2E7-C86D-4E5D-8D68-98C45FEE0642}" type="presParOf" srcId="{5C877989-F621-4931-A07C-0239BCF3ED2A}" destId="{98C30F26-1486-492E-ADD7-B3341A5A0C51}" srcOrd="3" destOrd="0" presId="urn:microsoft.com/office/officeart/2005/8/layout/list1"/>
    <dgm:cxn modelId="{5A002D41-4A49-4FB0-B6BE-0C22DB3A957E}" type="presParOf" srcId="{5C877989-F621-4931-A07C-0239BCF3ED2A}" destId="{12FBC191-75A2-440B-AA4C-B0B9651FF62E}" srcOrd="4" destOrd="0" presId="urn:microsoft.com/office/officeart/2005/8/layout/list1"/>
    <dgm:cxn modelId="{79606D5A-BB24-401A-B51D-2F8D764D433A}" type="presParOf" srcId="{12FBC191-75A2-440B-AA4C-B0B9651FF62E}" destId="{561BA0A2-D4F6-48ED-AB20-D48D6C4CF40C}" srcOrd="0" destOrd="0" presId="urn:microsoft.com/office/officeart/2005/8/layout/list1"/>
    <dgm:cxn modelId="{D15B8619-2C43-4DE0-A165-2CA04995ACE3}" type="presParOf" srcId="{12FBC191-75A2-440B-AA4C-B0B9651FF62E}" destId="{8BB12866-1029-4053-986B-602C9E36DF3B}" srcOrd="1" destOrd="0" presId="urn:microsoft.com/office/officeart/2005/8/layout/list1"/>
    <dgm:cxn modelId="{E801058A-75EE-47E3-B897-7B327C0363FE}" type="presParOf" srcId="{5C877989-F621-4931-A07C-0239BCF3ED2A}" destId="{10F6CAB5-1A22-41EF-9727-64B9FE3CA11D}" srcOrd="5" destOrd="0" presId="urn:microsoft.com/office/officeart/2005/8/layout/list1"/>
    <dgm:cxn modelId="{041CD1F2-8094-4B5A-9F27-BBD19783E810}" type="presParOf" srcId="{5C877989-F621-4931-A07C-0239BCF3ED2A}" destId="{847131AA-09A6-4E44-909C-1C681D7B6102}" srcOrd="6" destOrd="0" presId="urn:microsoft.com/office/officeart/2005/8/layout/list1"/>
    <dgm:cxn modelId="{B9E49EFC-44D9-44DD-BED6-A933C444BB7B}" type="presParOf" srcId="{5C877989-F621-4931-A07C-0239BCF3ED2A}" destId="{28388C6B-EC63-451F-9FEB-51ADD315264A}" srcOrd="7" destOrd="0" presId="urn:microsoft.com/office/officeart/2005/8/layout/list1"/>
    <dgm:cxn modelId="{2868BFCE-1544-4DB4-AD55-13D922604BD7}" type="presParOf" srcId="{5C877989-F621-4931-A07C-0239BCF3ED2A}" destId="{3D5F0FC8-D6E1-4B5C-9170-03E48CDA09D8}" srcOrd="8" destOrd="0" presId="urn:microsoft.com/office/officeart/2005/8/layout/list1"/>
    <dgm:cxn modelId="{6B5574A6-AD27-487E-A49A-1369438CCA71}" type="presParOf" srcId="{3D5F0FC8-D6E1-4B5C-9170-03E48CDA09D8}" destId="{948E00D5-132E-433A-B359-813FDCDFA729}" srcOrd="0" destOrd="0" presId="urn:microsoft.com/office/officeart/2005/8/layout/list1"/>
    <dgm:cxn modelId="{D4387410-8BD0-4B19-B243-4B6BF81F3F77}" type="presParOf" srcId="{3D5F0FC8-D6E1-4B5C-9170-03E48CDA09D8}" destId="{6015EBDC-F344-46D3-B7C9-CAEF6504EE13}" srcOrd="1" destOrd="0" presId="urn:microsoft.com/office/officeart/2005/8/layout/list1"/>
    <dgm:cxn modelId="{FB523668-FDEB-4DB5-9E97-06F839095F89}" type="presParOf" srcId="{5C877989-F621-4931-A07C-0239BCF3ED2A}" destId="{1735BD17-C54D-4E5E-B60D-A5CB53E9F6C2}" srcOrd="9" destOrd="0" presId="urn:microsoft.com/office/officeart/2005/8/layout/list1"/>
    <dgm:cxn modelId="{C8AB11DA-08BD-4126-94D9-9A9694C80658}" type="presParOf" srcId="{5C877989-F621-4931-A07C-0239BCF3ED2A}" destId="{F7E09B6B-BFF1-4052-87F7-71FB97843365}" srcOrd="10" destOrd="0" presId="urn:microsoft.com/office/officeart/2005/8/layout/list1"/>
    <dgm:cxn modelId="{79FA1789-A850-4A93-9AEF-BF02DC28A849}" type="presParOf" srcId="{5C877989-F621-4931-A07C-0239BCF3ED2A}" destId="{CDD3FFFE-1E3E-4265-9E00-B28FCAF6EEB8}" srcOrd="11" destOrd="0" presId="urn:microsoft.com/office/officeart/2005/8/layout/list1"/>
    <dgm:cxn modelId="{C138D54B-0CFD-40BF-B07D-A5177094FCA5}" type="presParOf" srcId="{5C877989-F621-4931-A07C-0239BCF3ED2A}" destId="{A8FACE7B-FCA6-424F-A628-4BDFB4BA4901}" srcOrd="12" destOrd="0" presId="urn:microsoft.com/office/officeart/2005/8/layout/list1"/>
    <dgm:cxn modelId="{1EAD8559-2C6F-41BA-8797-7A66DB3AE5B6}" type="presParOf" srcId="{A8FACE7B-FCA6-424F-A628-4BDFB4BA4901}" destId="{10E843D8-C132-0440-9A12-F1B37882F9D7}" srcOrd="0" destOrd="0" presId="urn:microsoft.com/office/officeart/2005/8/layout/list1"/>
    <dgm:cxn modelId="{51794B30-45EA-4EF0-9562-625016B2E7A6}" type="presParOf" srcId="{A8FACE7B-FCA6-424F-A628-4BDFB4BA4901}" destId="{74FBC2FC-BE7A-834D-9149-36AA0BEE4254}" srcOrd="1" destOrd="0" presId="urn:microsoft.com/office/officeart/2005/8/layout/list1"/>
    <dgm:cxn modelId="{C5CEC9B5-6E36-452B-A0FC-054EE885413D}" type="presParOf" srcId="{5C877989-F621-4931-A07C-0239BCF3ED2A}" destId="{168D111F-3B82-1542-895E-E27684FA38A5}" srcOrd="13" destOrd="0" presId="urn:microsoft.com/office/officeart/2005/8/layout/list1"/>
    <dgm:cxn modelId="{4BD85242-D7C9-47CE-8542-77DC0C6B4ECE}" type="presParOf" srcId="{5C877989-F621-4931-A07C-0239BCF3ED2A}" destId="{3498D246-C6FF-734E-B51B-3BA46F2B23ED}" srcOrd="14" destOrd="0" presId="urn:microsoft.com/office/officeart/2005/8/layout/list1"/>
    <dgm:cxn modelId="{4F421C3E-144D-4FCF-B2D5-F1559F42C94C}" type="presParOf" srcId="{5C877989-F621-4931-A07C-0239BCF3ED2A}" destId="{A3F0F4DD-54FC-BC4F-8A13-4BC47947541D}" srcOrd="15" destOrd="0" presId="urn:microsoft.com/office/officeart/2005/8/layout/list1"/>
    <dgm:cxn modelId="{0FBEBE62-DE74-4E1C-B849-B70E805CCA6E}" type="presParOf" srcId="{5C877989-F621-4931-A07C-0239BCF3ED2A}" destId="{972AE9E8-5886-4EF0-A4FC-D6B4036D5489}" srcOrd="16" destOrd="0" presId="urn:microsoft.com/office/officeart/2005/8/layout/list1"/>
    <dgm:cxn modelId="{EB295ED7-3A73-48A4-8FE9-23611E7DD625}" type="presParOf" srcId="{972AE9E8-5886-4EF0-A4FC-D6B4036D5489}" destId="{54428998-116B-47F8-B2B3-859D59F016CA}" srcOrd="0" destOrd="0" presId="urn:microsoft.com/office/officeart/2005/8/layout/list1"/>
    <dgm:cxn modelId="{A52A7AAD-D671-481F-A749-B664706654E1}" type="presParOf" srcId="{972AE9E8-5886-4EF0-A4FC-D6B4036D5489}" destId="{B62804B4-1AC3-42D5-974D-2FD95D34ECC1}" srcOrd="1" destOrd="0" presId="urn:microsoft.com/office/officeart/2005/8/layout/list1"/>
    <dgm:cxn modelId="{8277157A-845B-4A99-8D9E-C82AC41C1EB7}" type="presParOf" srcId="{5C877989-F621-4931-A07C-0239BCF3ED2A}" destId="{4EBFB992-A9AC-4E9C-9DEA-11F2EEFAC6CA}" srcOrd="17" destOrd="0" presId="urn:microsoft.com/office/officeart/2005/8/layout/list1"/>
    <dgm:cxn modelId="{A61EB97F-E8E0-468C-82CD-526616804841}" type="presParOf" srcId="{5C877989-F621-4931-A07C-0239BCF3ED2A}" destId="{01E12687-D1C3-4E91-8EFF-4A99D1B6313B}" srcOrd="18" destOrd="0" presId="urn:microsoft.com/office/officeart/2005/8/layout/list1"/>
    <dgm:cxn modelId="{30D410DC-EFE1-4BDB-BFBD-5C35D38C804F}" type="presParOf" srcId="{5C877989-F621-4931-A07C-0239BCF3ED2A}" destId="{F16F147A-3218-4EE7-A7CB-25B72E7F9BE2}" srcOrd="19" destOrd="0" presId="urn:microsoft.com/office/officeart/2005/8/layout/list1"/>
    <dgm:cxn modelId="{935D8A9E-74FA-45AF-89EE-93445BAAB4C8}" type="presParOf" srcId="{5C877989-F621-4931-A07C-0239BCF3ED2A}" destId="{25C8B41D-420B-45EB-AEDA-12EE20E452DD}" srcOrd="20" destOrd="0" presId="urn:microsoft.com/office/officeart/2005/8/layout/list1"/>
    <dgm:cxn modelId="{8EF35792-AA8D-44B7-BE4A-610934111CED}" type="presParOf" srcId="{25C8B41D-420B-45EB-AEDA-12EE20E452DD}" destId="{C96B6E6B-A341-4F33-9591-A6F2AB249343}" srcOrd="0" destOrd="0" presId="urn:microsoft.com/office/officeart/2005/8/layout/list1"/>
    <dgm:cxn modelId="{64435578-8920-43B7-9AC2-F839CDFC5F78}" type="presParOf" srcId="{25C8B41D-420B-45EB-AEDA-12EE20E452DD}" destId="{B72E35A6-D712-407C-B443-1DC573E5FD25}" srcOrd="1" destOrd="0" presId="urn:microsoft.com/office/officeart/2005/8/layout/list1"/>
    <dgm:cxn modelId="{AB6FFECE-C23C-4A22-970D-FCA84F0D0FC2}" type="presParOf" srcId="{5C877989-F621-4931-A07C-0239BCF3ED2A}" destId="{12A07CCC-27F4-4715-9F42-888956F14142}" srcOrd="21" destOrd="0" presId="urn:microsoft.com/office/officeart/2005/8/layout/list1"/>
    <dgm:cxn modelId="{1ED06A5D-4EC1-4689-9B34-474AE6052FE4}" type="presParOf" srcId="{5C877989-F621-4931-A07C-0239BCF3ED2A}" destId="{92943074-6656-48D1-8380-B707ABB1051C}" srcOrd="22" destOrd="0" presId="urn:microsoft.com/office/officeart/2005/8/layout/list1"/>
    <dgm:cxn modelId="{B11BB5D5-C97C-4615-BEBB-6B7C8321545D}" type="presParOf" srcId="{5C877989-F621-4931-A07C-0239BCF3ED2A}" destId="{407E1DB1-1166-457B-B2FF-7413D6F7C489}" srcOrd="23" destOrd="0" presId="urn:microsoft.com/office/officeart/2005/8/layout/list1"/>
    <dgm:cxn modelId="{EB8132ED-AFEC-43E3-A75C-4D4CCF59ECB6}" type="presParOf" srcId="{5C877989-F621-4931-A07C-0239BCF3ED2A}" destId="{B43DDC36-CC56-46F2-AA9C-5F33329793E0}" srcOrd="24" destOrd="0" presId="urn:microsoft.com/office/officeart/2005/8/layout/list1"/>
    <dgm:cxn modelId="{2466B68A-FF66-495A-9BDA-5FE6DB927FC8}" type="presParOf" srcId="{B43DDC36-CC56-46F2-AA9C-5F33329793E0}" destId="{49346670-7DC7-4A3B-AF41-C93766BF34F3}" srcOrd="0" destOrd="0" presId="urn:microsoft.com/office/officeart/2005/8/layout/list1"/>
    <dgm:cxn modelId="{E7BBDC9D-D78D-4C65-B80F-27567DF05828}" type="presParOf" srcId="{B43DDC36-CC56-46F2-AA9C-5F33329793E0}" destId="{5F04E01E-56BB-448D-88B1-22715E8B0068}" srcOrd="1" destOrd="0" presId="urn:microsoft.com/office/officeart/2005/8/layout/list1"/>
    <dgm:cxn modelId="{E3298987-F212-4D40-82F0-07A3C419B7F2}" type="presParOf" srcId="{5C877989-F621-4931-A07C-0239BCF3ED2A}" destId="{1F626F87-7DDC-4149-A8CC-83934DB2F98C}" srcOrd="25" destOrd="0" presId="urn:microsoft.com/office/officeart/2005/8/layout/list1"/>
    <dgm:cxn modelId="{0A5B9264-2A08-4CDA-9E40-CDCDA884BA90}" type="presParOf" srcId="{5C877989-F621-4931-A07C-0239BCF3ED2A}" destId="{89E8E8E3-C53C-4552-A268-BC711588BE4A}" srcOrd="26" destOrd="0" presId="urn:microsoft.com/office/officeart/2005/8/layout/list1"/>
    <dgm:cxn modelId="{8462E548-69BF-4835-B193-C731F3F429D4}" type="presParOf" srcId="{5C877989-F621-4931-A07C-0239BCF3ED2A}" destId="{4851D2CA-C9E6-4DD8-B284-8A5F66C9A30D}" srcOrd="27" destOrd="0" presId="urn:microsoft.com/office/officeart/2005/8/layout/list1"/>
    <dgm:cxn modelId="{BEDD6647-9934-4FC9-89E7-2C773855511A}" type="presParOf" srcId="{5C877989-F621-4931-A07C-0239BCF3ED2A}" destId="{0CC1F3A4-2D61-C449-B98A-21573049E7DD}" srcOrd="28" destOrd="0" presId="urn:microsoft.com/office/officeart/2005/8/layout/list1"/>
    <dgm:cxn modelId="{8A008D8C-4CCE-43D5-8D2C-EB3F39336A04}" type="presParOf" srcId="{0CC1F3A4-2D61-C449-B98A-21573049E7DD}" destId="{8A4B57B2-17A4-E240-85F8-BC223DC8B954}" srcOrd="0" destOrd="0" presId="urn:microsoft.com/office/officeart/2005/8/layout/list1"/>
    <dgm:cxn modelId="{F0D941E1-B9B2-4528-BEF9-AC6F0691EAEB}" type="presParOf" srcId="{0CC1F3A4-2D61-C449-B98A-21573049E7DD}" destId="{5F442E66-4767-3C4B-A31A-DF7FE284D0A3}" srcOrd="1" destOrd="0" presId="urn:microsoft.com/office/officeart/2005/8/layout/list1"/>
    <dgm:cxn modelId="{0AC8FB7C-B223-4C50-9D83-495CFA47A854}" type="presParOf" srcId="{5C877989-F621-4931-A07C-0239BCF3ED2A}" destId="{1BD25C09-8F5C-214B-B154-0536EA4EEEC9}" srcOrd="29" destOrd="0" presId="urn:microsoft.com/office/officeart/2005/8/layout/list1"/>
    <dgm:cxn modelId="{32E8264D-F138-404D-AD83-A4ED72FA066E}" type="presParOf" srcId="{5C877989-F621-4931-A07C-0239BCF3ED2A}" destId="{A3512984-E069-F54A-B0E5-BA380D6F1741}" srcOrd="30" destOrd="0" presId="urn:microsoft.com/office/officeart/2005/8/layout/list1"/>
    <dgm:cxn modelId="{6D992226-51B9-49E2-9651-439AD7C754E7}" type="presParOf" srcId="{5C877989-F621-4931-A07C-0239BCF3ED2A}" destId="{65CFBACA-561F-DF4A-8D0C-A20EDF387679}" srcOrd="31" destOrd="0" presId="urn:microsoft.com/office/officeart/2005/8/layout/list1"/>
    <dgm:cxn modelId="{964A0703-A70B-4B0E-B0BE-14E5DDB8CEDE}" type="presParOf" srcId="{5C877989-F621-4931-A07C-0239BCF3ED2A}" destId="{7AD4F44F-AD1F-DA49-8A2B-854734FD8F35}" srcOrd="32" destOrd="0" presId="urn:microsoft.com/office/officeart/2005/8/layout/list1"/>
    <dgm:cxn modelId="{DB46FF1E-2A9E-4BD5-BA30-B6CC8186F205}" type="presParOf" srcId="{7AD4F44F-AD1F-DA49-8A2B-854734FD8F35}" destId="{D3396E55-0D42-EA47-A8CF-80DC7360115F}" srcOrd="0" destOrd="0" presId="urn:microsoft.com/office/officeart/2005/8/layout/list1"/>
    <dgm:cxn modelId="{EED7BDD2-B8C2-4F32-B980-EBEDADCF3F14}" type="presParOf" srcId="{7AD4F44F-AD1F-DA49-8A2B-854734FD8F35}" destId="{BDAF98A1-2819-6443-9A31-A2A656460DE6}" srcOrd="1" destOrd="0" presId="urn:microsoft.com/office/officeart/2005/8/layout/list1"/>
    <dgm:cxn modelId="{92D14992-39C0-4A89-A2AA-435BA4E8F1B7}" type="presParOf" srcId="{5C877989-F621-4931-A07C-0239BCF3ED2A}" destId="{5FD25C6F-F374-9B44-9B28-BC0FB68D0A23}" srcOrd="33" destOrd="0" presId="urn:microsoft.com/office/officeart/2005/8/layout/list1"/>
    <dgm:cxn modelId="{B2BE9F32-79B8-4460-8EE5-33F47AF4D982}" type="presParOf" srcId="{5C877989-F621-4931-A07C-0239BCF3ED2A}" destId="{E10E8C09-C85D-2140-B051-C505421619F0}" srcOrd="34" destOrd="0" presId="urn:microsoft.com/office/officeart/2005/8/layout/list1"/>
    <dgm:cxn modelId="{A8AC900A-035D-4D74-B755-1739B2E6081C}" type="presParOf" srcId="{5C877989-F621-4931-A07C-0239BCF3ED2A}" destId="{6A20E0CE-60E2-864E-98D4-81767169863C}" srcOrd="35" destOrd="0" presId="urn:microsoft.com/office/officeart/2005/8/layout/list1"/>
    <dgm:cxn modelId="{A6E37357-44B2-4F8E-83D9-C21AE2D5C30A}" type="presParOf" srcId="{5C877989-F621-4931-A07C-0239BCF3ED2A}" destId="{4E18E1BC-3AFE-4A23-9E98-47F29A16F287}" srcOrd="36" destOrd="0" presId="urn:microsoft.com/office/officeart/2005/8/layout/list1"/>
    <dgm:cxn modelId="{D0D1B58A-87ED-47B7-8C96-AF95857E7AA3}" type="presParOf" srcId="{4E18E1BC-3AFE-4A23-9E98-47F29A16F287}" destId="{782048DB-5CA2-462F-822F-429EDD1D49FD}" srcOrd="0" destOrd="0" presId="urn:microsoft.com/office/officeart/2005/8/layout/list1"/>
    <dgm:cxn modelId="{8CF788F1-CF3B-41F6-9CBA-42F47851BD97}" type="presParOf" srcId="{4E18E1BC-3AFE-4A23-9E98-47F29A16F287}" destId="{6D9118A1-D70D-4D32-9BFA-CB2D68A4ACEF}" srcOrd="1" destOrd="0" presId="urn:microsoft.com/office/officeart/2005/8/layout/list1"/>
    <dgm:cxn modelId="{3FA6E19C-7957-48DB-B040-74FC5E92A563}" type="presParOf" srcId="{5C877989-F621-4931-A07C-0239BCF3ED2A}" destId="{FFA32BCF-761C-4EE0-80D5-E9F1D705171D}" srcOrd="37" destOrd="0" presId="urn:microsoft.com/office/officeart/2005/8/layout/list1"/>
    <dgm:cxn modelId="{53C298BC-FE1A-4C06-B058-A434E97813CB}" type="presParOf" srcId="{5C877989-F621-4931-A07C-0239BCF3ED2A}" destId="{0091FE4D-8F07-41BE-9991-50BBF46F7EDA}" srcOrd="38" destOrd="0" presId="urn:microsoft.com/office/officeart/2005/8/layout/list1"/>
    <dgm:cxn modelId="{A55D7820-4074-490F-A2A0-0919A0E96993}" type="presParOf" srcId="{5C877989-F621-4931-A07C-0239BCF3ED2A}" destId="{A4070AAA-CEC8-4198-B0D4-DB30CFCB0E06}" srcOrd="39" destOrd="0" presId="urn:microsoft.com/office/officeart/2005/8/layout/list1"/>
    <dgm:cxn modelId="{3E8D5537-1C96-4166-BE18-775D6BD8C0C2}" type="presParOf" srcId="{5C877989-F621-4931-A07C-0239BCF3ED2A}" destId="{CC06F942-500F-43CC-A7E9-C4A1D12AE132}" srcOrd="40" destOrd="0" presId="urn:microsoft.com/office/officeart/2005/8/layout/list1"/>
    <dgm:cxn modelId="{B9CFC950-8726-448F-8406-65F844CBCD75}" type="presParOf" srcId="{CC06F942-500F-43CC-A7E9-C4A1D12AE132}" destId="{F3EF6813-1766-417D-B261-0050B1CAA7D1}" srcOrd="0" destOrd="0" presId="urn:microsoft.com/office/officeart/2005/8/layout/list1"/>
    <dgm:cxn modelId="{FAA75E17-93D0-49E2-8974-38DB65B47D72}" type="presParOf" srcId="{CC06F942-500F-43CC-A7E9-C4A1D12AE132}" destId="{03E91C0A-3F28-4C33-866F-BD7258FD2683}" srcOrd="1" destOrd="0" presId="urn:microsoft.com/office/officeart/2005/8/layout/list1"/>
    <dgm:cxn modelId="{3189C6CD-6C12-4892-8385-300636CA991C}" type="presParOf" srcId="{5C877989-F621-4931-A07C-0239BCF3ED2A}" destId="{755F143A-AD04-437B-BB5E-3BACDB040BD4}" srcOrd="41" destOrd="0" presId="urn:microsoft.com/office/officeart/2005/8/layout/list1"/>
    <dgm:cxn modelId="{75B2674F-0001-436F-B780-96B615F6BC62}" type="presParOf" srcId="{5C877989-F621-4931-A07C-0239BCF3ED2A}" destId="{034A7BF3-F82C-4E80-89AC-CF060631041D}" srcOrd="42" destOrd="0" presId="urn:microsoft.com/office/officeart/2005/8/layout/list1"/>
    <dgm:cxn modelId="{9431D541-37BC-4DD3-BF3A-1C5EB426C953}" type="presParOf" srcId="{5C877989-F621-4931-A07C-0239BCF3ED2A}" destId="{36142045-94FE-499E-93F6-AE2CFAA21C11}" srcOrd="43" destOrd="0" presId="urn:microsoft.com/office/officeart/2005/8/layout/list1"/>
    <dgm:cxn modelId="{FA96A49A-EE6F-4254-9E36-F8A034390920}" type="presParOf" srcId="{5C877989-F621-4931-A07C-0239BCF3ED2A}" destId="{C3B883A9-C0BB-457B-AD4D-D3087E12EE8F}" srcOrd="44" destOrd="0" presId="urn:microsoft.com/office/officeart/2005/8/layout/list1"/>
    <dgm:cxn modelId="{6FCB463F-A2FB-4346-8695-B67C30332F5E}" type="presParOf" srcId="{C3B883A9-C0BB-457B-AD4D-D3087E12EE8F}" destId="{89F7C203-5238-4187-A773-B5284BC8E419}" srcOrd="0" destOrd="0" presId="urn:microsoft.com/office/officeart/2005/8/layout/list1"/>
    <dgm:cxn modelId="{BF3CF56A-355B-4646-A078-2EE73E70B7B0}" type="presParOf" srcId="{C3B883A9-C0BB-457B-AD4D-D3087E12EE8F}" destId="{7D7AFB9B-6719-4CE5-A12D-0A06ECC3CE79}" srcOrd="1" destOrd="0" presId="urn:microsoft.com/office/officeart/2005/8/layout/list1"/>
    <dgm:cxn modelId="{C75B6ACF-61A7-492C-A7B0-798A1124FDEB}" type="presParOf" srcId="{5C877989-F621-4931-A07C-0239BCF3ED2A}" destId="{DD602299-CBE0-4E4F-9A5E-254B274DFCCD}" srcOrd="45" destOrd="0" presId="urn:microsoft.com/office/officeart/2005/8/layout/list1"/>
    <dgm:cxn modelId="{02C6CCCD-4155-4D4B-8A99-BCF4D90810E0}" type="presParOf" srcId="{5C877989-F621-4931-A07C-0239BCF3ED2A}" destId="{B0853BE1-F534-49FA-848B-5C307A4904B6}" srcOrd="46" destOrd="0" presId="urn:microsoft.com/office/officeart/2005/8/layout/list1"/>
    <dgm:cxn modelId="{33BBC735-002A-4B4D-86BB-3DEC0024A5E6}" type="presParOf" srcId="{5C877989-F621-4931-A07C-0239BCF3ED2A}" destId="{0451E46B-4B61-46CC-9B5A-FFDECCBC62C0}" srcOrd="47" destOrd="0" presId="urn:microsoft.com/office/officeart/2005/8/layout/list1"/>
    <dgm:cxn modelId="{0082A738-15B9-4CCF-9B97-45861D500722}" type="presParOf" srcId="{5C877989-F621-4931-A07C-0239BCF3ED2A}" destId="{5037FF3E-45F2-4818-9698-5B7B1FF7A42E}" srcOrd="48" destOrd="0" presId="urn:microsoft.com/office/officeart/2005/8/layout/list1"/>
    <dgm:cxn modelId="{7604EE18-075C-419E-896F-FC43143AAEC9}" type="presParOf" srcId="{5037FF3E-45F2-4818-9698-5B7B1FF7A42E}" destId="{97C757A9-AD9F-43FD-888D-FF7E591CBC1C}" srcOrd="0" destOrd="0" presId="urn:microsoft.com/office/officeart/2005/8/layout/list1"/>
    <dgm:cxn modelId="{23854572-2EF2-49D2-B184-08A885EC925D}" type="presParOf" srcId="{5037FF3E-45F2-4818-9698-5B7B1FF7A42E}" destId="{12625323-8EFD-49CF-90B2-620A7D4734CF}" srcOrd="1" destOrd="0" presId="urn:microsoft.com/office/officeart/2005/8/layout/list1"/>
    <dgm:cxn modelId="{EB5F25A8-D4E8-45B9-8CF6-30297CC1AD2B}" type="presParOf" srcId="{5C877989-F621-4931-A07C-0239BCF3ED2A}" destId="{8F532E93-C282-46B4-AB0E-7F4FC2769A00}" srcOrd="49" destOrd="0" presId="urn:microsoft.com/office/officeart/2005/8/layout/list1"/>
    <dgm:cxn modelId="{D3E77F23-0328-457F-BF28-9DB059A484DE}" type="presParOf" srcId="{5C877989-F621-4931-A07C-0239BCF3ED2A}" destId="{AFC7A3D6-9F88-4A95-BDEA-88A4879EF0F2}" srcOrd="5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2AB0C2-4D53-4171-BF77-DAFF86B994E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2D8C3B6-4247-41AB-8664-F9C2879A7858}">
      <dgm:prSet phldrT="[Text]" custT="1"/>
      <dgm:spPr/>
      <dgm:t>
        <a:bodyPr/>
        <a:lstStyle/>
        <a:p>
          <a:r>
            <a:rPr lang="en-US" sz="1600" b="1" dirty="0"/>
            <a:t>Policy and Systems Change</a:t>
          </a:r>
        </a:p>
      </dgm:t>
    </dgm:pt>
    <dgm:pt modelId="{54DB37E9-29CA-4E87-B031-BBFD2B3E4A69}" type="parTrans" cxnId="{2C0A73BD-38CD-4C0A-B3A6-FE3A962BF53F}">
      <dgm:prSet/>
      <dgm:spPr/>
      <dgm:t>
        <a:bodyPr/>
        <a:lstStyle/>
        <a:p>
          <a:endParaRPr lang="en-US"/>
        </a:p>
      </dgm:t>
    </dgm:pt>
    <dgm:pt modelId="{F0021E2E-DA6C-4722-B6DF-20F7633218D2}" type="sibTrans" cxnId="{2C0A73BD-38CD-4C0A-B3A6-FE3A962BF53F}">
      <dgm:prSet/>
      <dgm:spPr/>
      <dgm:t>
        <a:bodyPr/>
        <a:lstStyle/>
        <a:p>
          <a:endParaRPr lang="en-US"/>
        </a:p>
      </dgm:t>
    </dgm:pt>
    <dgm:pt modelId="{049E4AE5-C61C-49BB-B601-9BCDF071207B}">
      <dgm:prSet phldrT="[Text]" custT="1"/>
      <dgm:spPr/>
      <dgm:t>
        <a:bodyPr/>
        <a:lstStyle/>
        <a:p>
          <a:r>
            <a:rPr lang="en-US" sz="1600" b="1" dirty="0"/>
            <a:t>Provider Education and Engagement</a:t>
          </a:r>
        </a:p>
      </dgm:t>
    </dgm:pt>
    <dgm:pt modelId="{F693948D-89C6-4C8C-8384-716504EC4B6F}" type="parTrans" cxnId="{D968B831-E631-4B42-9372-F2C12FA586BC}">
      <dgm:prSet/>
      <dgm:spPr/>
      <dgm:t>
        <a:bodyPr/>
        <a:lstStyle/>
        <a:p>
          <a:endParaRPr lang="en-US"/>
        </a:p>
      </dgm:t>
    </dgm:pt>
    <dgm:pt modelId="{22C810B1-5C71-473E-9500-34FB90DCB644}" type="sibTrans" cxnId="{D968B831-E631-4B42-9372-F2C12FA586BC}">
      <dgm:prSet/>
      <dgm:spPr/>
      <dgm:t>
        <a:bodyPr/>
        <a:lstStyle/>
        <a:p>
          <a:endParaRPr lang="en-US"/>
        </a:p>
      </dgm:t>
    </dgm:pt>
    <dgm:pt modelId="{6F66D626-AE76-4123-938F-114E87E94A58}">
      <dgm:prSet custT="1"/>
      <dgm:spPr/>
      <dgm:t>
        <a:bodyPr/>
        <a:lstStyle/>
        <a:p>
          <a:r>
            <a:rPr lang="en-US" sz="1600" b="1" dirty="0"/>
            <a:t>Partner Development</a:t>
          </a:r>
        </a:p>
      </dgm:t>
    </dgm:pt>
    <dgm:pt modelId="{550B6D51-BA30-4496-B473-1037E897228F}" type="parTrans" cxnId="{9D9555D1-DA85-445D-8F35-906D5EE65B2D}">
      <dgm:prSet/>
      <dgm:spPr/>
      <dgm:t>
        <a:bodyPr/>
        <a:lstStyle/>
        <a:p>
          <a:endParaRPr lang="en-US"/>
        </a:p>
      </dgm:t>
    </dgm:pt>
    <dgm:pt modelId="{ED1F899C-67F9-4CB9-9596-082288B89D16}" type="sibTrans" cxnId="{9D9555D1-DA85-445D-8F35-906D5EE65B2D}">
      <dgm:prSet/>
      <dgm:spPr/>
      <dgm:t>
        <a:bodyPr/>
        <a:lstStyle/>
        <a:p>
          <a:endParaRPr lang="en-US"/>
        </a:p>
      </dgm:t>
    </dgm:pt>
    <dgm:pt modelId="{9E911004-64CD-4319-92E1-A39A30579121}">
      <dgm:prSet custT="1"/>
      <dgm:spPr/>
      <dgm:t>
        <a:bodyPr/>
        <a:lstStyle/>
        <a:p>
          <a:r>
            <a:rPr lang="en-US" sz="1600" b="1" dirty="0" smtClean="0"/>
            <a:t>Legislative Policy</a:t>
          </a:r>
          <a:endParaRPr lang="en-US" sz="1600" b="1" dirty="0"/>
        </a:p>
      </dgm:t>
    </dgm:pt>
    <dgm:pt modelId="{A3C2ED4F-04D6-43FB-8356-71C5CBF2533B}" type="parTrans" cxnId="{F9D624BA-1454-4B5D-B7D0-EEE621037A2A}">
      <dgm:prSet/>
      <dgm:spPr/>
      <dgm:t>
        <a:bodyPr/>
        <a:lstStyle/>
        <a:p>
          <a:endParaRPr lang="en-US"/>
        </a:p>
      </dgm:t>
    </dgm:pt>
    <dgm:pt modelId="{6E3C045A-2B26-46EE-8AA7-FE239A09107A}" type="sibTrans" cxnId="{F9D624BA-1454-4B5D-B7D0-EEE621037A2A}">
      <dgm:prSet/>
      <dgm:spPr/>
      <dgm:t>
        <a:bodyPr/>
        <a:lstStyle/>
        <a:p>
          <a:endParaRPr lang="en-US"/>
        </a:p>
      </dgm:t>
    </dgm:pt>
    <dgm:pt modelId="{FCA7DFAE-D92B-45D2-97D1-74CC109B81F5}" type="pres">
      <dgm:prSet presAssocID="{402AB0C2-4D53-4171-BF77-DAFF86B994EF}" presName="cycle" presStyleCnt="0">
        <dgm:presLayoutVars>
          <dgm:dir/>
          <dgm:resizeHandles val="exact"/>
        </dgm:presLayoutVars>
      </dgm:prSet>
      <dgm:spPr/>
      <dgm:t>
        <a:bodyPr/>
        <a:lstStyle/>
        <a:p>
          <a:endParaRPr lang="en-US"/>
        </a:p>
      </dgm:t>
    </dgm:pt>
    <dgm:pt modelId="{DFFAEFC9-411B-4112-A366-3A693E70A001}" type="pres">
      <dgm:prSet presAssocID="{32D8C3B6-4247-41AB-8664-F9C2879A7858}" presName="node" presStyleLbl="node1" presStyleIdx="0" presStyleCnt="4" custScaleX="113121" custScaleY="132827">
        <dgm:presLayoutVars>
          <dgm:bulletEnabled val="1"/>
        </dgm:presLayoutVars>
      </dgm:prSet>
      <dgm:spPr/>
      <dgm:t>
        <a:bodyPr/>
        <a:lstStyle/>
        <a:p>
          <a:endParaRPr lang="en-US"/>
        </a:p>
      </dgm:t>
    </dgm:pt>
    <dgm:pt modelId="{294386DE-B2DD-4AE7-856B-49AD1114F469}" type="pres">
      <dgm:prSet presAssocID="{32D8C3B6-4247-41AB-8664-F9C2879A7858}" presName="spNode" presStyleCnt="0"/>
      <dgm:spPr/>
    </dgm:pt>
    <dgm:pt modelId="{77F7DCD2-28CF-4447-8B1E-EB5F1D0F36E7}" type="pres">
      <dgm:prSet presAssocID="{F0021E2E-DA6C-4722-B6DF-20F7633218D2}" presName="sibTrans" presStyleLbl="sibTrans1D1" presStyleIdx="0" presStyleCnt="4"/>
      <dgm:spPr/>
      <dgm:t>
        <a:bodyPr/>
        <a:lstStyle/>
        <a:p>
          <a:endParaRPr lang="en-US"/>
        </a:p>
      </dgm:t>
    </dgm:pt>
    <dgm:pt modelId="{47C4B810-1F70-41B2-A994-EC5A20A1B8B9}" type="pres">
      <dgm:prSet presAssocID="{9E911004-64CD-4319-92E1-A39A30579121}" presName="node" presStyleLbl="node1" presStyleIdx="1" presStyleCnt="4">
        <dgm:presLayoutVars>
          <dgm:bulletEnabled val="1"/>
        </dgm:presLayoutVars>
      </dgm:prSet>
      <dgm:spPr/>
      <dgm:t>
        <a:bodyPr/>
        <a:lstStyle/>
        <a:p>
          <a:endParaRPr lang="en-US"/>
        </a:p>
      </dgm:t>
    </dgm:pt>
    <dgm:pt modelId="{7A725156-C58A-4D83-9C6D-F9423AE1BFD2}" type="pres">
      <dgm:prSet presAssocID="{9E911004-64CD-4319-92E1-A39A30579121}" presName="spNode" presStyleCnt="0"/>
      <dgm:spPr/>
    </dgm:pt>
    <dgm:pt modelId="{894CD8F5-C3A0-4B08-BB33-80FAA3F2F08A}" type="pres">
      <dgm:prSet presAssocID="{6E3C045A-2B26-46EE-8AA7-FE239A09107A}" presName="sibTrans" presStyleLbl="sibTrans1D1" presStyleIdx="1" presStyleCnt="4"/>
      <dgm:spPr/>
      <dgm:t>
        <a:bodyPr/>
        <a:lstStyle/>
        <a:p>
          <a:endParaRPr lang="en-US"/>
        </a:p>
      </dgm:t>
    </dgm:pt>
    <dgm:pt modelId="{82B53BA4-427B-4E00-B1A2-8451E64CF505}" type="pres">
      <dgm:prSet presAssocID="{6F66D626-AE76-4123-938F-114E87E94A58}" presName="node" presStyleLbl="node1" presStyleIdx="2" presStyleCnt="4">
        <dgm:presLayoutVars>
          <dgm:bulletEnabled val="1"/>
        </dgm:presLayoutVars>
      </dgm:prSet>
      <dgm:spPr/>
      <dgm:t>
        <a:bodyPr/>
        <a:lstStyle/>
        <a:p>
          <a:endParaRPr lang="en-US"/>
        </a:p>
      </dgm:t>
    </dgm:pt>
    <dgm:pt modelId="{C5198EF4-A8FC-4832-90DE-C08392129D56}" type="pres">
      <dgm:prSet presAssocID="{6F66D626-AE76-4123-938F-114E87E94A58}" presName="spNode" presStyleCnt="0"/>
      <dgm:spPr/>
    </dgm:pt>
    <dgm:pt modelId="{B628D3EA-52CA-488D-922E-6F27906A8260}" type="pres">
      <dgm:prSet presAssocID="{ED1F899C-67F9-4CB9-9596-082288B89D16}" presName="sibTrans" presStyleLbl="sibTrans1D1" presStyleIdx="2" presStyleCnt="4"/>
      <dgm:spPr/>
      <dgm:t>
        <a:bodyPr/>
        <a:lstStyle/>
        <a:p>
          <a:endParaRPr lang="en-US"/>
        </a:p>
      </dgm:t>
    </dgm:pt>
    <dgm:pt modelId="{7B4D807A-5682-4BE3-8EDE-8290D79ACAE0}" type="pres">
      <dgm:prSet presAssocID="{049E4AE5-C61C-49BB-B601-9BCDF071207B}" presName="node" presStyleLbl="node1" presStyleIdx="3" presStyleCnt="4">
        <dgm:presLayoutVars>
          <dgm:bulletEnabled val="1"/>
        </dgm:presLayoutVars>
      </dgm:prSet>
      <dgm:spPr/>
      <dgm:t>
        <a:bodyPr/>
        <a:lstStyle/>
        <a:p>
          <a:endParaRPr lang="en-US"/>
        </a:p>
      </dgm:t>
    </dgm:pt>
    <dgm:pt modelId="{A0EBF89F-6C9F-4C2B-99E4-17577511BE1D}" type="pres">
      <dgm:prSet presAssocID="{049E4AE5-C61C-49BB-B601-9BCDF071207B}" presName="spNode" presStyleCnt="0"/>
      <dgm:spPr/>
    </dgm:pt>
    <dgm:pt modelId="{4BB13FE7-9E0A-49B9-8348-8CAA60437D19}" type="pres">
      <dgm:prSet presAssocID="{22C810B1-5C71-473E-9500-34FB90DCB644}" presName="sibTrans" presStyleLbl="sibTrans1D1" presStyleIdx="3" presStyleCnt="4"/>
      <dgm:spPr/>
      <dgm:t>
        <a:bodyPr/>
        <a:lstStyle/>
        <a:p>
          <a:endParaRPr lang="en-US"/>
        </a:p>
      </dgm:t>
    </dgm:pt>
  </dgm:ptLst>
  <dgm:cxnLst>
    <dgm:cxn modelId="{53711B37-CBB8-4712-BCDC-FB34469EC58F}" type="presOf" srcId="{049E4AE5-C61C-49BB-B601-9BCDF071207B}" destId="{7B4D807A-5682-4BE3-8EDE-8290D79ACAE0}" srcOrd="0" destOrd="0" presId="urn:microsoft.com/office/officeart/2005/8/layout/cycle6"/>
    <dgm:cxn modelId="{687525B9-DEA4-4D5B-B34C-7C884413D731}" type="presOf" srcId="{6F66D626-AE76-4123-938F-114E87E94A58}" destId="{82B53BA4-427B-4E00-B1A2-8451E64CF505}" srcOrd="0" destOrd="0" presId="urn:microsoft.com/office/officeart/2005/8/layout/cycle6"/>
    <dgm:cxn modelId="{654BFDFA-B289-4F99-ABFE-1E6B7E187AB4}" type="presOf" srcId="{F0021E2E-DA6C-4722-B6DF-20F7633218D2}" destId="{77F7DCD2-28CF-4447-8B1E-EB5F1D0F36E7}" srcOrd="0" destOrd="0" presId="urn:microsoft.com/office/officeart/2005/8/layout/cycle6"/>
    <dgm:cxn modelId="{983C8505-79A5-4077-8B9C-D6AE080B3C87}" type="presOf" srcId="{ED1F899C-67F9-4CB9-9596-082288B89D16}" destId="{B628D3EA-52CA-488D-922E-6F27906A8260}" srcOrd="0" destOrd="0" presId="urn:microsoft.com/office/officeart/2005/8/layout/cycle6"/>
    <dgm:cxn modelId="{F9D624BA-1454-4B5D-B7D0-EEE621037A2A}" srcId="{402AB0C2-4D53-4171-BF77-DAFF86B994EF}" destId="{9E911004-64CD-4319-92E1-A39A30579121}" srcOrd="1" destOrd="0" parTransId="{A3C2ED4F-04D6-43FB-8356-71C5CBF2533B}" sibTransId="{6E3C045A-2B26-46EE-8AA7-FE239A09107A}"/>
    <dgm:cxn modelId="{ADE2372A-BBD3-42E0-A34C-571E0DAA6F33}" type="presOf" srcId="{6E3C045A-2B26-46EE-8AA7-FE239A09107A}" destId="{894CD8F5-C3A0-4B08-BB33-80FAA3F2F08A}" srcOrd="0" destOrd="0" presId="urn:microsoft.com/office/officeart/2005/8/layout/cycle6"/>
    <dgm:cxn modelId="{05A33B79-43B4-40DD-912E-6A9E96D05FCB}" type="presOf" srcId="{32D8C3B6-4247-41AB-8664-F9C2879A7858}" destId="{DFFAEFC9-411B-4112-A366-3A693E70A001}" srcOrd="0" destOrd="0" presId="urn:microsoft.com/office/officeart/2005/8/layout/cycle6"/>
    <dgm:cxn modelId="{20F11B09-7669-4718-A3D8-8B26AD8A4DE5}" type="presOf" srcId="{22C810B1-5C71-473E-9500-34FB90DCB644}" destId="{4BB13FE7-9E0A-49B9-8348-8CAA60437D19}" srcOrd="0" destOrd="0" presId="urn:microsoft.com/office/officeart/2005/8/layout/cycle6"/>
    <dgm:cxn modelId="{9D9555D1-DA85-445D-8F35-906D5EE65B2D}" srcId="{402AB0C2-4D53-4171-BF77-DAFF86B994EF}" destId="{6F66D626-AE76-4123-938F-114E87E94A58}" srcOrd="2" destOrd="0" parTransId="{550B6D51-BA30-4496-B473-1037E897228F}" sibTransId="{ED1F899C-67F9-4CB9-9596-082288B89D16}"/>
    <dgm:cxn modelId="{0B3D5BE4-24D2-4F4C-A353-E1FF51511DF7}" type="presOf" srcId="{402AB0C2-4D53-4171-BF77-DAFF86B994EF}" destId="{FCA7DFAE-D92B-45D2-97D1-74CC109B81F5}" srcOrd="0" destOrd="0" presId="urn:microsoft.com/office/officeart/2005/8/layout/cycle6"/>
    <dgm:cxn modelId="{8A42B97D-6B4C-48D0-9F33-441AF21CE985}" type="presOf" srcId="{9E911004-64CD-4319-92E1-A39A30579121}" destId="{47C4B810-1F70-41B2-A994-EC5A20A1B8B9}" srcOrd="0" destOrd="0" presId="urn:microsoft.com/office/officeart/2005/8/layout/cycle6"/>
    <dgm:cxn modelId="{2C0A73BD-38CD-4C0A-B3A6-FE3A962BF53F}" srcId="{402AB0C2-4D53-4171-BF77-DAFF86B994EF}" destId="{32D8C3B6-4247-41AB-8664-F9C2879A7858}" srcOrd="0" destOrd="0" parTransId="{54DB37E9-29CA-4E87-B031-BBFD2B3E4A69}" sibTransId="{F0021E2E-DA6C-4722-B6DF-20F7633218D2}"/>
    <dgm:cxn modelId="{D968B831-E631-4B42-9372-F2C12FA586BC}" srcId="{402AB0C2-4D53-4171-BF77-DAFF86B994EF}" destId="{049E4AE5-C61C-49BB-B601-9BCDF071207B}" srcOrd="3" destOrd="0" parTransId="{F693948D-89C6-4C8C-8384-716504EC4B6F}" sibTransId="{22C810B1-5C71-473E-9500-34FB90DCB644}"/>
    <dgm:cxn modelId="{7B815CEB-0B3D-464D-83B2-748A6F856D70}" type="presParOf" srcId="{FCA7DFAE-D92B-45D2-97D1-74CC109B81F5}" destId="{DFFAEFC9-411B-4112-A366-3A693E70A001}" srcOrd="0" destOrd="0" presId="urn:microsoft.com/office/officeart/2005/8/layout/cycle6"/>
    <dgm:cxn modelId="{7A7C3BCC-62FF-4671-8A1F-9031C5FEEB21}" type="presParOf" srcId="{FCA7DFAE-D92B-45D2-97D1-74CC109B81F5}" destId="{294386DE-B2DD-4AE7-856B-49AD1114F469}" srcOrd="1" destOrd="0" presId="urn:microsoft.com/office/officeart/2005/8/layout/cycle6"/>
    <dgm:cxn modelId="{21190DE9-7726-426F-8638-58A0321215EC}" type="presParOf" srcId="{FCA7DFAE-D92B-45D2-97D1-74CC109B81F5}" destId="{77F7DCD2-28CF-4447-8B1E-EB5F1D0F36E7}" srcOrd="2" destOrd="0" presId="urn:microsoft.com/office/officeart/2005/8/layout/cycle6"/>
    <dgm:cxn modelId="{4A3A5274-8867-45F1-B7F9-453A3DF3219E}" type="presParOf" srcId="{FCA7DFAE-D92B-45D2-97D1-74CC109B81F5}" destId="{47C4B810-1F70-41B2-A994-EC5A20A1B8B9}" srcOrd="3" destOrd="0" presId="urn:microsoft.com/office/officeart/2005/8/layout/cycle6"/>
    <dgm:cxn modelId="{6748CABC-4840-49BD-A5A2-719EB0F279E6}" type="presParOf" srcId="{FCA7DFAE-D92B-45D2-97D1-74CC109B81F5}" destId="{7A725156-C58A-4D83-9C6D-F9423AE1BFD2}" srcOrd="4" destOrd="0" presId="urn:microsoft.com/office/officeart/2005/8/layout/cycle6"/>
    <dgm:cxn modelId="{EC573126-B685-4B14-9557-2909586997C1}" type="presParOf" srcId="{FCA7DFAE-D92B-45D2-97D1-74CC109B81F5}" destId="{894CD8F5-C3A0-4B08-BB33-80FAA3F2F08A}" srcOrd="5" destOrd="0" presId="urn:microsoft.com/office/officeart/2005/8/layout/cycle6"/>
    <dgm:cxn modelId="{E4D95242-772A-4C27-A72C-15C5DD6B793D}" type="presParOf" srcId="{FCA7DFAE-D92B-45D2-97D1-74CC109B81F5}" destId="{82B53BA4-427B-4E00-B1A2-8451E64CF505}" srcOrd="6" destOrd="0" presId="urn:microsoft.com/office/officeart/2005/8/layout/cycle6"/>
    <dgm:cxn modelId="{FDF2517E-BF24-4C9A-8085-19B40F6729F4}" type="presParOf" srcId="{FCA7DFAE-D92B-45D2-97D1-74CC109B81F5}" destId="{C5198EF4-A8FC-4832-90DE-C08392129D56}" srcOrd="7" destOrd="0" presId="urn:microsoft.com/office/officeart/2005/8/layout/cycle6"/>
    <dgm:cxn modelId="{C6DC3925-5480-4D57-AE55-7CD20027EA23}" type="presParOf" srcId="{FCA7DFAE-D92B-45D2-97D1-74CC109B81F5}" destId="{B628D3EA-52CA-488D-922E-6F27906A8260}" srcOrd="8" destOrd="0" presId="urn:microsoft.com/office/officeart/2005/8/layout/cycle6"/>
    <dgm:cxn modelId="{AF350778-AE28-4F91-8ACA-B01A3E2EF5E0}" type="presParOf" srcId="{FCA7DFAE-D92B-45D2-97D1-74CC109B81F5}" destId="{7B4D807A-5682-4BE3-8EDE-8290D79ACAE0}" srcOrd="9" destOrd="0" presId="urn:microsoft.com/office/officeart/2005/8/layout/cycle6"/>
    <dgm:cxn modelId="{AD3ADF2E-B767-417A-B144-A713228CC620}" type="presParOf" srcId="{FCA7DFAE-D92B-45D2-97D1-74CC109B81F5}" destId="{A0EBF89F-6C9F-4C2B-99E4-17577511BE1D}" srcOrd="10" destOrd="0" presId="urn:microsoft.com/office/officeart/2005/8/layout/cycle6"/>
    <dgm:cxn modelId="{CE2ED261-AEDB-4239-9C45-F036D7582E2D}" type="presParOf" srcId="{FCA7DFAE-D92B-45D2-97D1-74CC109B81F5}" destId="{4BB13FE7-9E0A-49B9-8348-8CAA60437D19}"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0345D-7212-4922-B53F-03F6C7C51990}">
      <dsp:nvSpPr>
        <dsp:cNvPr id="0" name=""/>
        <dsp:cNvSpPr/>
      </dsp:nvSpPr>
      <dsp:spPr>
        <a:xfrm>
          <a:off x="0" y="310164"/>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73B681-EFCC-4ABD-BB95-1AEAF044D8D7}">
      <dsp:nvSpPr>
        <dsp:cNvPr id="0" name=""/>
        <dsp:cNvSpPr/>
      </dsp:nvSpPr>
      <dsp:spPr>
        <a:xfrm>
          <a:off x="721295" y="277808"/>
          <a:ext cx="3447097" cy="236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a:solidFill>
                <a:schemeClr val="bg1"/>
              </a:solidFill>
            </a:rPr>
            <a:t>Advocacy</a:t>
          </a:r>
        </a:p>
      </dsp:txBody>
      <dsp:txXfrm>
        <a:off x="732823" y="289336"/>
        <a:ext cx="3424041" cy="213104"/>
      </dsp:txXfrm>
    </dsp:sp>
    <dsp:sp modelId="{847131AA-09A6-4E44-909C-1C681D7B6102}">
      <dsp:nvSpPr>
        <dsp:cNvPr id="0" name=""/>
        <dsp:cNvSpPr/>
      </dsp:nvSpPr>
      <dsp:spPr>
        <a:xfrm>
          <a:off x="0" y="673044"/>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12866-1029-4053-986B-602C9E36DF3B}">
      <dsp:nvSpPr>
        <dsp:cNvPr id="0" name=""/>
        <dsp:cNvSpPr/>
      </dsp:nvSpPr>
      <dsp:spPr>
        <a:xfrm>
          <a:off x="735083" y="654296"/>
          <a:ext cx="3447097" cy="236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a:solidFill>
                <a:schemeClr val="bg1"/>
              </a:solidFill>
            </a:rPr>
            <a:t>Behavioral Screenings for Referral</a:t>
          </a:r>
        </a:p>
      </dsp:txBody>
      <dsp:txXfrm>
        <a:off x="746611" y="665824"/>
        <a:ext cx="3424041" cy="213104"/>
      </dsp:txXfrm>
    </dsp:sp>
    <dsp:sp modelId="{F7E09B6B-BFF1-4052-87F7-71FB97843365}">
      <dsp:nvSpPr>
        <dsp:cNvPr id="0" name=""/>
        <dsp:cNvSpPr/>
      </dsp:nvSpPr>
      <dsp:spPr>
        <a:xfrm>
          <a:off x="0" y="1035924"/>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5EBDC-F344-46D3-B7C9-CAEF6504EE13}">
      <dsp:nvSpPr>
        <dsp:cNvPr id="0" name=""/>
        <dsp:cNvSpPr/>
      </dsp:nvSpPr>
      <dsp:spPr>
        <a:xfrm>
          <a:off x="732877" y="1004931"/>
          <a:ext cx="3447097" cy="236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a:solidFill>
                <a:schemeClr val="bg1"/>
              </a:solidFill>
            </a:rPr>
            <a:t>Cessation Coverage</a:t>
          </a:r>
        </a:p>
      </dsp:txBody>
      <dsp:txXfrm>
        <a:off x="744405" y="1016459"/>
        <a:ext cx="3424041" cy="213104"/>
      </dsp:txXfrm>
    </dsp:sp>
    <dsp:sp modelId="{3498D246-C6FF-734E-B51B-3BA46F2B23ED}">
      <dsp:nvSpPr>
        <dsp:cNvPr id="0" name=""/>
        <dsp:cNvSpPr/>
      </dsp:nvSpPr>
      <dsp:spPr>
        <a:xfrm>
          <a:off x="0" y="1398804"/>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FBC2FC-BE7A-834D-9149-36AA0BEE4254}">
      <dsp:nvSpPr>
        <dsp:cNvPr id="0" name=""/>
        <dsp:cNvSpPr/>
      </dsp:nvSpPr>
      <dsp:spPr>
        <a:xfrm>
          <a:off x="724673" y="1377935"/>
          <a:ext cx="3447097" cy="236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a:t>Communication</a:t>
          </a:r>
        </a:p>
      </dsp:txBody>
      <dsp:txXfrm>
        <a:off x="736201" y="1389463"/>
        <a:ext cx="3424041" cy="213104"/>
      </dsp:txXfrm>
    </dsp:sp>
    <dsp:sp modelId="{01E12687-D1C3-4E91-8EFF-4A99D1B6313B}">
      <dsp:nvSpPr>
        <dsp:cNvPr id="0" name=""/>
        <dsp:cNvSpPr/>
      </dsp:nvSpPr>
      <dsp:spPr>
        <a:xfrm>
          <a:off x="0" y="1761685"/>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804B4-1AC3-42D5-974D-2FD95D34ECC1}">
      <dsp:nvSpPr>
        <dsp:cNvPr id="0" name=""/>
        <dsp:cNvSpPr/>
      </dsp:nvSpPr>
      <dsp:spPr>
        <a:xfrm>
          <a:off x="728465" y="1741356"/>
          <a:ext cx="3447097" cy="236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a:solidFill>
                <a:schemeClr val="bg1"/>
              </a:solidFill>
            </a:rPr>
            <a:t>Interagency</a:t>
          </a:r>
          <a:r>
            <a:rPr lang="en-US" sz="800" b="1" kern="1200">
              <a:solidFill>
                <a:schemeClr val="bg1"/>
              </a:solidFill>
            </a:rPr>
            <a:t> </a:t>
          </a:r>
          <a:r>
            <a:rPr lang="en-US" sz="1000" b="1" kern="1200">
              <a:solidFill>
                <a:schemeClr val="bg1"/>
              </a:solidFill>
            </a:rPr>
            <a:t>Coordination and Collaboration</a:t>
          </a:r>
        </a:p>
      </dsp:txBody>
      <dsp:txXfrm>
        <a:off x="739993" y="1752884"/>
        <a:ext cx="3424041" cy="213104"/>
      </dsp:txXfrm>
    </dsp:sp>
    <dsp:sp modelId="{92943074-6656-48D1-8380-B707ABB1051C}">
      <dsp:nvSpPr>
        <dsp:cNvPr id="0" name=""/>
        <dsp:cNvSpPr/>
      </dsp:nvSpPr>
      <dsp:spPr>
        <a:xfrm>
          <a:off x="0" y="2124565"/>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2E35A6-D712-407C-B443-1DC573E5FD25}">
      <dsp:nvSpPr>
        <dsp:cNvPr id="0" name=""/>
        <dsp:cNvSpPr/>
      </dsp:nvSpPr>
      <dsp:spPr>
        <a:xfrm>
          <a:off x="742357" y="2096924"/>
          <a:ext cx="3447097" cy="236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a:solidFill>
                <a:schemeClr val="bg1"/>
              </a:solidFill>
            </a:rPr>
            <a:t>Legislative</a:t>
          </a:r>
          <a:r>
            <a:rPr lang="en-US" sz="800" b="1" kern="1200">
              <a:solidFill>
                <a:schemeClr val="bg1"/>
              </a:solidFill>
            </a:rPr>
            <a:t> </a:t>
          </a:r>
          <a:r>
            <a:rPr lang="en-US" sz="1000" b="1" kern="1200">
              <a:solidFill>
                <a:schemeClr val="bg1"/>
              </a:solidFill>
            </a:rPr>
            <a:t>Policy</a:t>
          </a:r>
        </a:p>
      </dsp:txBody>
      <dsp:txXfrm>
        <a:off x="753885" y="2108452"/>
        <a:ext cx="3424041" cy="213104"/>
      </dsp:txXfrm>
    </dsp:sp>
    <dsp:sp modelId="{89E8E8E3-C53C-4552-A268-BC711588BE4A}">
      <dsp:nvSpPr>
        <dsp:cNvPr id="0" name=""/>
        <dsp:cNvSpPr/>
      </dsp:nvSpPr>
      <dsp:spPr>
        <a:xfrm>
          <a:off x="0" y="2487445"/>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4E01E-56BB-448D-88B1-22715E8B0068}">
      <dsp:nvSpPr>
        <dsp:cNvPr id="0" name=""/>
        <dsp:cNvSpPr/>
      </dsp:nvSpPr>
      <dsp:spPr>
        <a:xfrm>
          <a:off x="727982" y="2484405"/>
          <a:ext cx="3447097" cy="236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a:solidFill>
                <a:schemeClr val="bg1"/>
              </a:solidFill>
            </a:rPr>
            <a:t>Marketing </a:t>
          </a:r>
        </a:p>
      </dsp:txBody>
      <dsp:txXfrm>
        <a:off x="739510" y="2495933"/>
        <a:ext cx="3424041" cy="213104"/>
      </dsp:txXfrm>
    </dsp:sp>
    <dsp:sp modelId="{A3512984-E069-F54A-B0E5-BA380D6F1741}">
      <dsp:nvSpPr>
        <dsp:cNvPr id="0" name=""/>
        <dsp:cNvSpPr/>
      </dsp:nvSpPr>
      <dsp:spPr>
        <a:xfrm>
          <a:off x="0" y="2850325"/>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442E66-4767-3C4B-A31A-DF7FE284D0A3}">
      <dsp:nvSpPr>
        <dsp:cNvPr id="0" name=""/>
        <dsp:cNvSpPr/>
      </dsp:nvSpPr>
      <dsp:spPr>
        <a:xfrm>
          <a:off x="745942" y="2817305"/>
          <a:ext cx="3447097" cy="236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dirty="0"/>
            <a:t>MCO</a:t>
          </a:r>
          <a:r>
            <a:rPr lang="en-US" sz="800" kern="1200" dirty="0"/>
            <a:t> </a:t>
          </a:r>
          <a:r>
            <a:rPr lang="en-US" sz="1000" b="1" kern="1200" dirty="0"/>
            <a:t>Strategies</a:t>
          </a:r>
        </a:p>
      </dsp:txBody>
      <dsp:txXfrm>
        <a:off x="757470" y="2828833"/>
        <a:ext cx="3424041" cy="213104"/>
      </dsp:txXfrm>
    </dsp:sp>
    <dsp:sp modelId="{E10E8C09-C85D-2140-B051-C505421619F0}">
      <dsp:nvSpPr>
        <dsp:cNvPr id="0" name=""/>
        <dsp:cNvSpPr/>
      </dsp:nvSpPr>
      <dsp:spPr>
        <a:xfrm>
          <a:off x="0" y="3213205"/>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AF98A1-2819-6443-9A31-A2A656460DE6}">
      <dsp:nvSpPr>
        <dsp:cNvPr id="0" name=""/>
        <dsp:cNvSpPr/>
      </dsp:nvSpPr>
      <dsp:spPr>
        <a:xfrm>
          <a:off x="724673" y="3190817"/>
          <a:ext cx="3447097" cy="236160"/>
        </a:xfrm>
        <a:prstGeom prst="round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a:solidFill>
                <a:schemeClr val="bg1"/>
              </a:solidFill>
            </a:rPr>
            <a:t>Partnership</a:t>
          </a:r>
          <a:r>
            <a:rPr lang="en-US" sz="800" kern="1200">
              <a:solidFill>
                <a:schemeClr val="bg1"/>
              </a:solidFill>
            </a:rPr>
            <a:t> </a:t>
          </a:r>
          <a:r>
            <a:rPr lang="en-US" sz="1000" b="1" kern="1200">
              <a:solidFill>
                <a:schemeClr val="bg1"/>
              </a:solidFill>
            </a:rPr>
            <a:t>Development</a:t>
          </a:r>
        </a:p>
      </dsp:txBody>
      <dsp:txXfrm>
        <a:off x="736201" y="3202345"/>
        <a:ext cx="3424041" cy="213104"/>
      </dsp:txXfrm>
    </dsp:sp>
    <dsp:sp modelId="{0091FE4D-8F07-41BE-9991-50BBF46F7EDA}">
      <dsp:nvSpPr>
        <dsp:cNvPr id="0" name=""/>
        <dsp:cNvSpPr/>
      </dsp:nvSpPr>
      <dsp:spPr>
        <a:xfrm>
          <a:off x="0" y="3576085"/>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9118A1-D70D-4D32-9BFA-CB2D68A4ACEF}">
      <dsp:nvSpPr>
        <dsp:cNvPr id="0" name=""/>
        <dsp:cNvSpPr/>
      </dsp:nvSpPr>
      <dsp:spPr>
        <a:xfrm>
          <a:off x="735324" y="3557064"/>
          <a:ext cx="3447097" cy="236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a:solidFill>
                <a:schemeClr val="bg1"/>
              </a:solidFill>
            </a:rPr>
            <a:t>Policy</a:t>
          </a:r>
        </a:p>
      </dsp:txBody>
      <dsp:txXfrm>
        <a:off x="746852" y="3568592"/>
        <a:ext cx="3424041" cy="213104"/>
      </dsp:txXfrm>
    </dsp:sp>
    <dsp:sp modelId="{034A7BF3-F82C-4E80-89AC-CF060631041D}">
      <dsp:nvSpPr>
        <dsp:cNvPr id="0" name=""/>
        <dsp:cNvSpPr/>
      </dsp:nvSpPr>
      <dsp:spPr>
        <a:xfrm>
          <a:off x="0" y="3938965"/>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E91C0A-3F28-4C33-866F-BD7258FD2683}">
      <dsp:nvSpPr>
        <dsp:cNvPr id="0" name=""/>
        <dsp:cNvSpPr/>
      </dsp:nvSpPr>
      <dsp:spPr>
        <a:xfrm>
          <a:off x="735083" y="3922249"/>
          <a:ext cx="3447097" cy="236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a:t>Provider</a:t>
          </a:r>
          <a:r>
            <a:rPr lang="en-US" sz="800" b="1" kern="1200"/>
            <a:t> </a:t>
          </a:r>
          <a:r>
            <a:rPr lang="en-US" sz="1000" b="1" kern="1200"/>
            <a:t>Education</a:t>
          </a:r>
          <a:endParaRPr lang="en-US" sz="1000" kern="1200"/>
        </a:p>
      </dsp:txBody>
      <dsp:txXfrm>
        <a:off x="746611" y="3933777"/>
        <a:ext cx="3424041" cy="213104"/>
      </dsp:txXfrm>
    </dsp:sp>
    <dsp:sp modelId="{B0853BE1-F534-49FA-848B-5C307A4904B6}">
      <dsp:nvSpPr>
        <dsp:cNvPr id="0" name=""/>
        <dsp:cNvSpPr/>
      </dsp:nvSpPr>
      <dsp:spPr>
        <a:xfrm>
          <a:off x="0" y="4301845"/>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7AFB9B-6719-4CE5-A12D-0A06ECC3CE79}">
      <dsp:nvSpPr>
        <dsp:cNvPr id="0" name=""/>
        <dsp:cNvSpPr/>
      </dsp:nvSpPr>
      <dsp:spPr>
        <a:xfrm>
          <a:off x="725293" y="4277865"/>
          <a:ext cx="3447097" cy="236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a:t>Smoke-Free</a:t>
          </a:r>
          <a:r>
            <a:rPr lang="en-US" sz="800" kern="1200"/>
            <a:t> </a:t>
          </a:r>
          <a:r>
            <a:rPr lang="en-US" sz="1000" b="1" kern="1200"/>
            <a:t>Policies</a:t>
          </a:r>
        </a:p>
      </dsp:txBody>
      <dsp:txXfrm>
        <a:off x="736821" y="4289393"/>
        <a:ext cx="3424041" cy="213104"/>
      </dsp:txXfrm>
    </dsp:sp>
    <dsp:sp modelId="{AFC7A3D6-9F88-4A95-BDEA-88A4879EF0F2}">
      <dsp:nvSpPr>
        <dsp:cNvPr id="0" name=""/>
        <dsp:cNvSpPr/>
      </dsp:nvSpPr>
      <dsp:spPr>
        <a:xfrm>
          <a:off x="0" y="4664724"/>
          <a:ext cx="4924425"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25323-8EFD-49CF-90B2-620A7D4734CF}">
      <dsp:nvSpPr>
        <dsp:cNvPr id="0" name=""/>
        <dsp:cNvSpPr/>
      </dsp:nvSpPr>
      <dsp:spPr>
        <a:xfrm>
          <a:off x="721295" y="4648243"/>
          <a:ext cx="3447097" cy="236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292" tIns="0" rIns="130292" bIns="0" numCol="1" spcCol="1270" anchor="ctr" anchorCtr="0">
          <a:noAutofit/>
        </a:bodyPr>
        <a:lstStyle/>
        <a:p>
          <a:pPr lvl="0" algn="ctr" defTabSz="444500">
            <a:lnSpc>
              <a:spcPct val="90000"/>
            </a:lnSpc>
            <a:spcBef>
              <a:spcPct val="0"/>
            </a:spcBef>
            <a:spcAft>
              <a:spcPct val="35000"/>
            </a:spcAft>
          </a:pPr>
          <a:r>
            <a:rPr lang="en-US" sz="1000" b="1" kern="1200"/>
            <a:t>Systems</a:t>
          </a:r>
          <a:r>
            <a:rPr lang="en-US" sz="800" b="1" kern="1200"/>
            <a:t> </a:t>
          </a:r>
          <a:r>
            <a:rPr lang="en-US" sz="1000" b="1" kern="1200"/>
            <a:t>Change</a:t>
          </a:r>
          <a:r>
            <a:rPr lang="en-US" sz="800" b="1" kern="1200"/>
            <a:t> - </a:t>
          </a:r>
          <a:r>
            <a:rPr lang="en-US" sz="1000" b="1" kern="1200"/>
            <a:t>EHR</a:t>
          </a:r>
        </a:p>
      </dsp:txBody>
      <dsp:txXfrm>
        <a:off x="732823" y="4659771"/>
        <a:ext cx="3424041" cy="213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AEFC9-411B-4112-A366-3A693E70A001}">
      <dsp:nvSpPr>
        <dsp:cNvPr id="0" name=""/>
        <dsp:cNvSpPr/>
      </dsp:nvSpPr>
      <dsp:spPr>
        <a:xfrm>
          <a:off x="2816328" y="-78913"/>
          <a:ext cx="1725214" cy="1316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Policy and Systems Change</a:t>
          </a:r>
        </a:p>
      </dsp:txBody>
      <dsp:txXfrm>
        <a:off x="2880606" y="-14635"/>
        <a:ext cx="1596658" cy="1188182"/>
      </dsp:txXfrm>
    </dsp:sp>
    <dsp:sp modelId="{77F7DCD2-28CF-4447-8B1E-EB5F1D0F36E7}">
      <dsp:nvSpPr>
        <dsp:cNvPr id="0" name=""/>
        <dsp:cNvSpPr/>
      </dsp:nvSpPr>
      <dsp:spPr>
        <a:xfrm>
          <a:off x="2041940" y="579455"/>
          <a:ext cx="3273991" cy="3273991"/>
        </a:xfrm>
        <a:custGeom>
          <a:avLst/>
          <a:gdLst/>
          <a:ahLst/>
          <a:cxnLst/>
          <a:rect l="0" t="0" r="0" b="0"/>
          <a:pathLst>
            <a:path>
              <a:moveTo>
                <a:pt x="2509230" y="251729"/>
              </a:moveTo>
              <a:arcTo wR="1636995" hR="1636995" stAng="18131798" swAng="23868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C4B810-1F70-41B2-A994-EC5A20A1B8B9}">
      <dsp:nvSpPr>
        <dsp:cNvPr id="0" name=""/>
        <dsp:cNvSpPr/>
      </dsp:nvSpPr>
      <dsp:spPr>
        <a:xfrm>
          <a:off x="4553378" y="1720792"/>
          <a:ext cx="1525105" cy="9913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Legislative Policy</a:t>
          </a:r>
          <a:endParaRPr lang="en-US" sz="1600" b="1" kern="1200" dirty="0"/>
        </a:p>
      </dsp:txBody>
      <dsp:txXfrm>
        <a:off x="4601770" y="1769184"/>
        <a:ext cx="1428321" cy="894534"/>
      </dsp:txXfrm>
    </dsp:sp>
    <dsp:sp modelId="{894CD8F5-C3A0-4B08-BB33-80FAA3F2F08A}">
      <dsp:nvSpPr>
        <dsp:cNvPr id="0" name=""/>
        <dsp:cNvSpPr/>
      </dsp:nvSpPr>
      <dsp:spPr>
        <a:xfrm>
          <a:off x="2041940" y="579455"/>
          <a:ext cx="3273991" cy="3273991"/>
        </a:xfrm>
        <a:custGeom>
          <a:avLst/>
          <a:gdLst/>
          <a:ahLst/>
          <a:cxnLst/>
          <a:rect l="0" t="0" r="0" b="0"/>
          <a:pathLst>
            <a:path>
              <a:moveTo>
                <a:pt x="3193340" y="2144483"/>
              </a:moveTo>
              <a:arcTo wR="1636995" hR="1636995" stAng="1083597" swAng="26244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B53BA4-427B-4E00-B1A2-8451E64CF505}">
      <dsp:nvSpPr>
        <dsp:cNvPr id="0" name=""/>
        <dsp:cNvSpPr/>
      </dsp:nvSpPr>
      <dsp:spPr>
        <a:xfrm>
          <a:off x="2916383" y="3357787"/>
          <a:ext cx="1525105" cy="9913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Partner Development</a:t>
          </a:r>
        </a:p>
      </dsp:txBody>
      <dsp:txXfrm>
        <a:off x="2964775" y="3406179"/>
        <a:ext cx="1428321" cy="894534"/>
      </dsp:txXfrm>
    </dsp:sp>
    <dsp:sp modelId="{B628D3EA-52CA-488D-922E-6F27906A8260}">
      <dsp:nvSpPr>
        <dsp:cNvPr id="0" name=""/>
        <dsp:cNvSpPr/>
      </dsp:nvSpPr>
      <dsp:spPr>
        <a:xfrm>
          <a:off x="2041940" y="579455"/>
          <a:ext cx="3273991" cy="3273991"/>
        </a:xfrm>
        <a:custGeom>
          <a:avLst/>
          <a:gdLst/>
          <a:ahLst/>
          <a:cxnLst/>
          <a:rect l="0" t="0" r="0" b="0"/>
          <a:pathLst>
            <a:path>
              <a:moveTo>
                <a:pt x="863468" y="3079705"/>
              </a:moveTo>
              <a:arcTo wR="1636995" hR="1636995" stAng="7091912" swAng="26244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4D807A-5682-4BE3-8EDE-8290D79ACAE0}">
      <dsp:nvSpPr>
        <dsp:cNvPr id="0" name=""/>
        <dsp:cNvSpPr/>
      </dsp:nvSpPr>
      <dsp:spPr>
        <a:xfrm>
          <a:off x="1279387" y="1720792"/>
          <a:ext cx="1525105" cy="9913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Provider Education and Engagement</a:t>
          </a:r>
        </a:p>
      </dsp:txBody>
      <dsp:txXfrm>
        <a:off x="1327779" y="1769184"/>
        <a:ext cx="1428321" cy="894534"/>
      </dsp:txXfrm>
    </dsp:sp>
    <dsp:sp modelId="{4BB13FE7-9E0A-49B9-8348-8CAA60437D19}">
      <dsp:nvSpPr>
        <dsp:cNvPr id="0" name=""/>
        <dsp:cNvSpPr/>
      </dsp:nvSpPr>
      <dsp:spPr>
        <a:xfrm>
          <a:off x="2041940" y="579455"/>
          <a:ext cx="3273991" cy="3273991"/>
        </a:xfrm>
        <a:custGeom>
          <a:avLst/>
          <a:gdLst/>
          <a:ahLst/>
          <a:cxnLst/>
          <a:rect l="0" t="0" r="0" b="0"/>
          <a:pathLst>
            <a:path>
              <a:moveTo>
                <a:pt x="80317" y="1130528"/>
              </a:moveTo>
              <a:arcTo wR="1636995" hR="1636995" stAng="11881341" swAng="23868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0.49292</cdr:x>
      <cdr:y>0.3158</cdr:y>
    </cdr:from>
    <cdr:to>
      <cdr:x>0.93789</cdr:x>
      <cdr:y>0.46567</cdr:y>
    </cdr:to>
    <cdr:cxnSp macro="">
      <cdr:nvCxnSpPr>
        <cdr:cNvPr id="2" name="Straight Arrow Connector 1">
          <a:extLst xmlns:a="http://schemas.openxmlformats.org/drawingml/2006/main">
            <a:ext uri="{FF2B5EF4-FFF2-40B4-BE49-F238E27FC236}">
              <a16:creationId xmlns="" xmlns:a16="http://schemas.microsoft.com/office/drawing/2014/main" id="{A8A1B4E8-D6EA-A84D-8410-DF9C195F9C08}"/>
            </a:ext>
          </a:extLst>
        </cdr:cNvPr>
        <cdr:cNvCxnSpPr/>
      </cdr:nvCxnSpPr>
      <cdr:spPr>
        <a:xfrm xmlns:a="http://schemas.openxmlformats.org/drawingml/2006/main">
          <a:off x="3008277" y="958356"/>
          <a:ext cx="2715629" cy="454808"/>
        </a:xfrm>
        <a:prstGeom xmlns:a="http://schemas.openxmlformats.org/drawingml/2006/main" prst="straightConnector1">
          <a:avLst/>
        </a:prstGeom>
        <a:noFill xmlns:a="http://schemas.openxmlformats.org/drawingml/2006/main"/>
        <a:ln xmlns:a="http://schemas.openxmlformats.org/drawingml/2006/main" w="25400" cap="flat" cmpd="sng" algn="ctr">
          <a:solidFill>
            <a:srgbClr val="4F81BD"/>
          </a:solidFill>
          <a:prstDash val="sysDash"/>
          <a:tailEnd type="arrow"/>
        </a:ln>
        <a:effectLst xmlns:a="http://schemas.openxmlformats.org/drawingml/2006/main"/>
      </cdr:spPr>
    </cdr:cxnSp>
  </cdr:relSizeAnchor>
  <cdr:relSizeAnchor xmlns:cdr="http://schemas.openxmlformats.org/drawingml/2006/chartDrawing">
    <cdr:from>
      <cdr:x>0.89747</cdr:x>
      <cdr:y>0.3476</cdr:y>
    </cdr:from>
    <cdr:to>
      <cdr:x>0.95845</cdr:x>
      <cdr:y>0.43029</cdr:y>
    </cdr:to>
    <cdr:sp macro="" textlink="">
      <cdr:nvSpPr>
        <cdr:cNvPr id="4" name="TextBox 3">
          <a:extLst xmlns:a="http://schemas.openxmlformats.org/drawingml/2006/main">
            <a:ext uri="{FF2B5EF4-FFF2-40B4-BE49-F238E27FC236}">
              <a16:creationId xmlns="" xmlns:a16="http://schemas.microsoft.com/office/drawing/2014/main" id="{92FAC02C-5C55-8B4D-A552-3380244C406D}"/>
            </a:ext>
          </a:extLst>
        </cdr:cNvPr>
        <cdr:cNvSpPr txBox="1"/>
      </cdr:nvSpPr>
      <cdr:spPr>
        <a:xfrm xmlns:a="http://schemas.openxmlformats.org/drawingml/2006/main">
          <a:off x="5477240" y="1054862"/>
          <a:ext cx="372160" cy="2509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23%</a:t>
          </a:r>
        </a:p>
      </cdr:txBody>
    </cdr:sp>
  </cdr:relSizeAnchor>
</c:userShapes>
</file>

<file path=ppt/drawings/drawing2.xml><?xml version="1.0" encoding="utf-8"?>
<c:userShapes xmlns:c="http://schemas.openxmlformats.org/drawingml/2006/chart">
  <cdr:relSizeAnchor xmlns:cdr="http://schemas.openxmlformats.org/drawingml/2006/chartDrawing">
    <cdr:from>
      <cdr:x>0.49264</cdr:x>
      <cdr:y>0.2242</cdr:y>
    </cdr:from>
    <cdr:to>
      <cdr:x>0.94447</cdr:x>
      <cdr:y>0.31317</cdr:y>
    </cdr:to>
    <cdr:cxnSp macro="">
      <cdr:nvCxnSpPr>
        <cdr:cNvPr id="3" name="Straight Arrow Connector 2">
          <a:extLst xmlns:a="http://schemas.openxmlformats.org/drawingml/2006/main">
            <a:ext uri="{FF2B5EF4-FFF2-40B4-BE49-F238E27FC236}">
              <a16:creationId xmlns:a16="http://schemas.microsoft.com/office/drawing/2014/main" xmlns="" id="{8E731876-CD03-ED4F-9FF2-BE87AF5A4249}"/>
            </a:ext>
          </a:extLst>
        </cdr:cNvPr>
        <cdr:cNvCxnSpPr/>
      </cdr:nvCxnSpPr>
      <cdr:spPr>
        <a:xfrm xmlns:a="http://schemas.openxmlformats.org/drawingml/2006/main">
          <a:off x="2985596" y="748143"/>
          <a:ext cx="2738310" cy="296885"/>
        </a:xfrm>
        <a:prstGeom xmlns:a="http://schemas.openxmlformats.org/drawingml/2006/main" prst="straightConnector1">
          <a:avLst/>
        </a:prstGeom>
        <a:noFill xmlns:a="http://schemas.openxmlformats.org/drawingml/2006/main"/>
        <a:ln xmlns:a="http://schemas.openxmlformats.org/drawingml/2006/main" w="25400" cap="flat" cmpd="sng" algn="ctr">
          <a:solidFill>
            <a:srgbClr val="4F81BD"/>
          </a:solidFill>
          <a:prstDash val="sysDash"/>
          <a:tailEnd type="arrow"/>
        </a:ln>
        <a:effectLst xmlns:a="http://schemas.openxmlformats.org/drawingml/2006/main"/>
      </cdr:spPr>
    </cdr:cxnSp>
  </cdr:relSizeAnchor>
  <cdr:relSizeAnchor xmlns:cdr="http://schemas.openxmlformats.org/drawingml/2006/chartDrawing">
    <cdr:from>
      <cdr:x>0.90334</cdr:x>
      <cdr:y>0.19577</cdr:y>
    </cdr:from>
    <cdr:to>
      <cdr:x>0.95663</cdr:x>
      <cdr:y>0.27476</cdr:y>
    </cdr:to>
    <cdr:sp macro="" textlink="">
      <cdr:nvSpPr>
        <cdr:cNvPr id="5" name="TextBox 4">
          <a:extLst xmlns:a="http://schemas.openxmlformats.org/drawingml/2006/main">
            <a:ext uri="{FF2B5EF4-FFF2-40B4-BE49-F238E27FC236}">
              <a16:creationId xmlns:a16="http://schemas.microsoft.com/office/drawing/2014/main" xmlns="" id="{6082C3D6-711F-754D-ABB5-BE231A9CD79C}"/>
            </a:ext>
          </a:extLst>
        </cdr:cNvPr>
        <cdr:cNvSpPr txBox="1"/>
      </cdr:nvSpPr>
      <cdr:spPr>
        <a:xfrm xmlns:a="http://schemas.openxmlformats.org/drawingml/2006/main">
          <a:off x="7485784" y="752685"/>
          <a:ext cx="441601" cy="3036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53%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2"/>
            <a:ext cx="2982912" cy="466725"/>
          </a:xfrm>
          <a:prstGeom prst="rect">
            <a:avLst/>
          </a:prstGeom>
        </p:spPr>
        <p:txBody>
          <a:bodyPr vert="horz" lIns="91440" tIns="45720" rIns="91440" bIns="45720" rtlCol="0"/>
          <a:lstStyle>
            <a:lvl1pPr algn="r">
              <a:defRPr sz="1200"/>
            </a:lvl1pPr>
          </a:lstStyle>
          <a:p>
            <a:fld id="{DA731DD1-E024-4152-8CB0-0B79A6DCD5D7}" type="datetimeFigureOut">
              <a:rPr lang="en-US" smtClean="0"/>
              <a:t>8/22/2018</a:t>
            </a:fld>
            <a:endParaRPr lang="en-US"/>
          </a:p>
        </p:txBody>
      </p:sp>
      <p:sp>
        <p:nvSpPr>
          <p:cNvPr id="4" name="Footer Placeholder 3"/>
          <p:cNvSpPr>
            <a:spLocks noGrp="1"/>
          </p:cNvSpPr>
          <p:nvPr>
            <p:ph type="ftr" sz="quarter" idx="2"/>
          </p:nvPr>
        </p:nvSpPr>
        <p:spPr>
          <a:xfrm>
            <a:off x="1" y="8829677"/>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7"/>
            <a:ext cx="2982912" cy="466725"/>
          </a:xfrm>
          <a:prstGeom prst="rect">
            <a:avLst/>
          </a:prstGeom>
        </p:spPr>
        <p:txBody>
          <a:bodyPr vert="horz" lIns="91440" tIns="45720" rIns="91440" bIns="45720" rtlCol="0" anchor="b"/>
          <a:lstStyle>
            <a:lvl1pPr algn="r">
              <a:defRPr sz="1200"/>
            </a:lvl1pPr>
          </a:lstStyle>
          <a:p>
            <a:fld id="{7B31C20F-D80C-47C7-B3D1-56169388603C}" type="slidenum">
              <a:rPr lang="en-US" smtClean="0"/>
              <a:t>‹#›</a:t>
            </a:fld>
            <a:endParaRPr lang="en-US"/>
          </a:p>
        </p:txBody>
      </p:sp>
    </p:spTree>
    <p:extLst>
      <p:ext uri="{BB962C8B-B14F-4D97-AF65-F5344CB8AC3E}">
        <p14:creationId xmlns:p14="http://schemas.microsoft.com/office/powerpoint/2010/main" val="2731296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6434"/>
          </a:xfrm>
          <a:prstGeom prst="rect">
            <a:avLst/>
          </a:prstGeom>
        </p:spPr>
        <p:txBody>
          <a:bodyPr vert="horz" lIns="92446" tIns="46223" rIns="92446" bIns="46223" rtlCol="0"/>
          <a:lstStyle>
            <a:lvl1pPr algn="r">
              <a:defRPr sz="1200"/>
            </a:lvl1pPr>
          </a:lstStyle>
          <a:p>
            <a:fld id="{0EE194CB-0B2D-47E2-81FD-4E16A770C2B5}" type="datetimeFigureOut">
              <a:rPr lang="en-US" smtClean="0"/>
              <a:t>8/22/2018</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9"/>
            <a:ext cx="2982119" cy="466433"/>
          </a:xfrm>
          <a:prstGeom prst="rect">
            <a:avLst/>
          </a:prstGeom>
        </p:spPr>
        <p:txBody>
          <a:bodyPr vert="horz" lIns="92446" tIns="46223" rIns="92446" bIns="46223" rtlCol="0" anchor="b"/>
          <a:lstStyle>
            <a:lvl1pPr algn="r">
              <a:defRPr sz="1200"/>
            </a:lvl1pPr>
          </a:lstStyle>
          <a:p>
            <a:fld id="{60FB1307-1F50-4DB0-9CD2-C9A18C8ACC11}" type="slidenum">
              <a:rPr lang="en-US" smtClean="0"/>
              <a:t>‹#›</a:t>
            </a:fld>
            <a:endParaRPr lang="en-US"/>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a:t>
            </a:fld>
            <a:endParaRPr lang="en-US"/>
          </a:p>
        </p:txBody>
      </p:sp>
    </p:spTree>
    <p:extLst>
      <p:ext uri="{BB962C8B-B14F-4D97-AF65-F5344CB8AC3E}">
        <p14:creationId xmlns:p14="http://schemas.microsoft.com/office/powerpoint/2010/main" val="186250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17</a:t>
            </a:fld>
            <a:endParaRPr lang="en-US"/>
          </a:p>
        </p:txBody>
      </p:sp>
    </p:spTree>
    <p:extLst>
      <p:ext uri="{BB962C8B-B14F-4D97-AF65-F5344CB8AC3E}">
        <p14:creationId xmlns:p14="http://schemas.microsoft.com/office/powerpoint/2010/main" val="402261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18</a:t>
            </a:fld>
            <a:endParaRPr lang="en-US"/>
          </a:p>
        </p:txBody>
      </p:sp>
    </p:spTree>
    <p:extLst>
      <p:ext uri="{BB962C8B-B14F-4D97-AF65-F5344CB8AC3E}">
        <p14:creationId xmlns:p14="http://schemas.microsoft.com/office/powerpoint/2010/main" val="128712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19</a:t>
            </a:fld>
            <a:endParaRPr lang="en-US"/>
          </a:p>
        </p:txBody>
      </p:sp>
    </p:spTree>
    <p:extLst>
      <p:ext uri="{BB962C8B-B14F-4D97-AF65-F5344CB8AC3E}">
        <p14:creationId xmlns:p14="http://schemas.microsoft.com/office/powerpoint/2010/main" val="261252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Possibly take away some material to be within the 15-20 minute window. Also, we may want to add in some quotes from the </a:t>
            </a:r>
            <a:r>
              <a:rPr lang="en-US" i="1" dirty="0" smtClean="0"/>
              <a:t>Tobacco Treatment for Persons With Substance Use Disorders</a:t>
            </a:r>
            <a:r>
              <a:rPr lang="en-US" dirty="0" smtClean="0"/>
              <a:t> toolkit.</a:t>
            </a:r>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5</a:t>
            </a:fld>
            <a:endParaRPr lang="en-US"/>
          </a:p>
        </p:txBody>
      </p:sp>
    </p:spTree>
    <p:extLst>
      <p:ext uri="{BB962C8B-B14F-4D97-AF65-F5344CB8AC3E}">
        <p14:creationId xmlns:p14="http://schemas.microsoft.com/office/powerpoint/2010/main" val="110274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Possibly take away some material to be within the 15-20 minute window. Also, we may want to add in some quotes from the </a:t>
            </a:r>
            <a:r>
              <a:rPr lang="en-US" i="1" dirty="0" smtClean="0"/>
              <a:t>Tobacco Treatment for Persons With Substance Use Disorders</a:t>
            </a:r>
            <a:r>
              <a:rPr lang="en-US" dirty="0" smtClean="0"/>
              <a:t> toolkit.</a:t>
            </a:r>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6</a:t>
            </a:fld>
            <a:endParaRPr lang="en-US"/>
          </a:p>
        </p:txBody>
      </p:sp>
    </p:spTree>
    <p:extLst>
      <p:ext uri="{BB962C8B-B14F-4D97-AF65-F5344CB8AC3E}">
        <p14:creationId xmlns:p14="http://schemas.microsoft.com/office/powerpoint/2010/main" val="189270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Possibly take away some material to be within the 15-20 minute window. Also, we may want to add in some quotes from the </a:t>
            </a:r>
            <a:r>
              <a:rPr lang="en-US" i="1" dirty="0" smtClean="0"/>
              <a:t>Tobacco Treatment for Persons With Substance Use Disorders</a:t>
            </a:r>
            <a:r>
              <a:rPr lang="en-US" dirty="0" smtClean="0"/>
              <a:t> toolkit.</a:t>
            </a:r>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7</a:t>
            </a:fld>
            <a:endParaRPr lang="en-US"/>
          </a:p>
        </p:txBody>
      </p:sp>
    </p:spTree>
    <p:extLst>
      <p:ext uri="{BB962C8B-B14F-4D97-AF65-F5344CB8AC3E}">
        <p14:creationId xmlns:p14="http://schemas.microsoft.com/office/powerpoint/2010/main" val="131957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Possibly take away some material to be within the 15-20 minute window. Also, we may want to add in some quotes from the </a:t>
            </a:r>
            <a:r>
              <a:rPr lang="en-US" i="1" dirty="0" smtClean="0"/>
              <a:t>Tobacco Treatment for Persons With Substance Use Disorders</a:t>
            </a:r>
            <a:r>
              <a:rPr lang="en-US" dirty="0" smtClean="0"/>
              <a:t> toolkit.</a:t>
            </a:r>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8</a:t>
            </a:fld>
            <a:endParaRPr lang="en-US"/>
          </a:p>
        </p:txBody>
      </p:sp>
    </p:spTree>
    <p:extLst>
      <p:ext uri="{BB962C8B-B14F-4D97-AF65-F5344CB8AC3E}">
        <p14:creationId xmlns:p14="http://schemas.microsoft.com/office/powerpoint/2010/main" val="87041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11</a:t>
            </a:fld>
            <a:endParaRPr lang="en-US"/>
          </a:p>
        </p:txBody>
      </p:sp>
    </p:spTree>
    <p:extLst>
      <p:ext uri="{BB962C8B-B14F-4D97-AF65-F5344CB8AC3E}">
        <p14:creationId xmlns:p14="http://schemas.microsoft.com/office/powerpoint/2010/main" val="18091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12</a:t>
            </a:fld>
            <a:endParaRPr lang="en-US"/>
          </a:p>
        </p:txBody>
      </p:sp>
    </p:spTree>
    <p:extLst>
      <p:ext uri="{BB962C8B-B14F-4D97-AF65-F5344CB8AC3E}">
        <p14:creationId xmlns:p14="http://schemas.microsoft.com/office/powerpoint/2010/main" val="184009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13</a:t>
            </a:fld>
            <a:endParaRPr lang="en-US"/>
          </a:p>
        </p:txBody>
      </p:sp>
    </p:spTree>
    <p:extLst>
      <p:ext uri="{BB962C8B-B14F-4D97-AF65-F5344CB8AC3E}">
        <p14:creationId xmlns:p14="http://schemas.microsoft.com/office/powerpoint/2010/main" val="3900423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14</a:t>
            </a:fld>
            <a:endParaRPr lang="en-US"/>
          </a:p>
        </p:txBody>
      </p:sp>
    </p:spTree>
    <p:extLst>
      <p:ext uri="{BB962C8B-B14F-4D97-AF65-F5344CB8AC3E}">
        <p14:creationId xmlns:p14="http://schemas.microsoft.com/office/powerpoint/2010/main" val="43602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63450F-9582-44AE-BBBB-6ECEB3A7F2A3}"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421711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63450F-9582-44AE-BBBB-6ECEB3A7F2A3}"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293289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63450F-9582-44AE-BBBB-6ECEB3A7F2A3}"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3255841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8713"/>
            <a:ext cx="7772400" cy="1296785"/>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685800" y="4505498"/>
            <a:ext cx="7772400" cy="423949"/>
          </a:xfrm>
          <a:prstGeom prst="rect">
            <a:avLst/>
          </a:prstGeom>
        </p:spPr>
        <p:txBody>
          <a:bodyPr/>
          <a:lstStyle>
            <a:lvl1pPr marL="0" indent="0" algn="ctr">
              <a:buNone/>
              <a:defRPr sz="2400">
                <a:solidFill>
                  <a:srgbClr val="00A9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6223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34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410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3952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1445780"/>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2761818"/>
            <a:ext cx="386873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3585730"/>
            <a:ext cx="3868737"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761818"/>
            <a:ext cx="38877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3585730"/>
            <a:ext cx="3887788"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9284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61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21724"/>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1851950"/>
            <a:ext cx="4629150" cy="4332720"/>
          </a:xfrm>
        </p:spPr>
        <p:txBody>
          <a:bodyPr/>
          <a:lstStyle>
            <a:lvl1pPr>
              <a:defRPr sz="2800">
                <a:solidFill>
                  <a:srgbClr val="84BD00"/>
                </a:solidFill>
              </a:defRPr>
            </a:lvl1pPr>
            <a:lvl2pPr>
              <a:defRPr sz="2400">
                <a:solidFill>
                  <a:srgbClr val="84BD00"/>
                </a:solidFill>
              </a:defRPr>
            </a:lvl2pPr>
            <a:lvl3pPr>
              <a:defRPr sz="2000">
                <a:solidFill>
                  <a:srgbClr val="84BD00"/>
                </a:solidFill>
              </a:defRPr>
            </a:lvl3pPr>
            <a:lvl4pPr>
              <a:defRPr sz="1800">
                <a:solidFill>
                  <a:srgbClr val="84BD00"/>
                </a:solidFill>
              </a:defRPr>
            </a:lvl4pPr>
            <a:lvl5pPr>
              <a:defRPr sz="2000">
                <a:solidFill>
                  <a:srgbClr val="84BD00"/>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921924"/>
            <a:ext cx="2949575" cy="326274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121134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30036"/>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860262"/>
            <a:ext cx="4629150" cy="4324408"/>
          </a:xfrm>
        </p:spPr>
        <p:txBody>
          <a:bodyPr rtlCol="0">
            <a:normAutofit/>
          </a:bodyPr>
          <a:lstStyle>
            <a:lvl1pPr marL="0" indent="0">
              <a:buNone/>
              <a:defRPr sz="2800">
                <a:solidFill>
                  <a:srgbClr val="84BD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930236"/>
            <a:ext cx="2949575" cy="32544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0885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63450F-9582-44AE-BBBB-6ECEB3A7F2A3}"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1294784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ltLang="en-US"/>
              <a:t>Click to edit Master text styles</a:t>
            </a:r>
          </a:p>
        </p:txBody>
      </p:sp>
    </p:spTree>
    <p:extLst>
      <p:ext uri="{BB962C8B-B14F-4D97-AF65-F5344CB8AC3E}">
        <p14:creationId xmlns:p14="http://schemas.microsoft.com/office/powerpoint/2010/main" val="1631372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8713"/>
            <a:ext cx="7772400" cy="1296785"/>
          </a:xfrm>
        </p:spPr>
        <p:txBody>
          <a:bodyPr anchor="b">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85800" y="4505498"/>
            <a:ext cx="7772400" cy="423949"/>
          </a:xfrm>
          <a:prstGeom prst="rect">
            <a:avLst/>
          </a:prstGeom>
        </p:spPr>
        <p:txBody>
          <a:bodyPr/>
          <a:lstStyle>
            <a:lvl1pPr marL="0" indent="0" algn="ctr">
              <a:buNone/>
              <a:defRPr sz="2400">
                <a:solidFill>
                  <a:srgbClr val="00A9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785736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7955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2231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1445780"/>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2761818"/>
            <a:ext cx="386873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3585730"/>
            <a:ext cx="3868737"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761818"/>
            <a:ext cx="38877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3585730"/>
            <a:ext cx="3887788"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685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471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21724"/>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1851950"/>
            <a:ext cx="4629150" cy="4332720"/>
          </a:xfrm>
        </p:spPr>
        <p:txBody>
          <a:bodyPr/>
          <a:lstStyle>
            <a:lvl1pPr>
              <a:defRPr sz="2800">
                <a:solidFill>
                  <a:srgbClr val="84BD00"/>
                </a:solidFill>
              </a:defRPr>
            </a:lvl1pPr>
            <a:lvl2pPr>
              <a:defRPr sz="2400">
                <a:solidFill>
                  <a:srgbClr val="84BD00"/>
                </a:solidFill>
              </a:defRPr>
            </a:lvl2pPr>
            <a:lvl3pPr>
              <a:defRPr sz="2000">
                <a:solidFill>
                  <a:srgbClr val="84BD00"/>
                </a:solidFill>
              </a:defRPr>
            </a:lvl3pPr>
            <a:lvl4pPr>
              <a:defRPr sz="1800">
                <a:solidFill>
                  <a:srgbClr val="84BD00"/>
                </a:solidFill>
              </a:defRPr>
            </a:lvl4pPr>
            <a:lvl5pPr>
              <a:defRPr sz="2000">
                <a:solidFill>
                  <a:srgbClr val="84BD00"/>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921924"/>
            <a:ext cx="2949575" cy="326274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912899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30036"/>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860262"/>
            <a:ext cx="4629150" cy="4324408"/>
          </a:xfrm>
        </p:spPr>
        <p:txBody>
          <a:bodyPr rtlCol="0">
            <a:normAutofit/>
          </a:bodyPr>
          <a:lstStyle>
            <a:lvl1pPr marL="0" indent="0">
              <a:buNone/>
              <a:defRPr sz="2800">
                <a:solidFill>
                  <a:srgbClr val="84BD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930236"/>
            <a:ext cx="2949575" cy="32544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900309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4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63450F-9582-44AE-BBBB-6ECEB3A7F2A3}"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127646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63450F-9582-44AE-BBBB-6ECEB3A7F2A3}"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66682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63450F-9582-44AE-BBBB-6ECEB3A7F2A3}" type="datetimeFigureOut">
              <a:rPr lang="en-US" smtClean="0"/>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377767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63450F-9582-44AE-BBBB-6ECEB3A7F2A3}" type="datetimeFigureOut">
              <a:rPr lang="en-US" smtClean="0"/>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404051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3450F-9582-44AE-BBBB-6ECEB3A7F2A3}" type="datetimeFigureOut">
              <a:rPr lang="en-US" smtClean="0"/>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312611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3450F-9582-44AE-BBBB-6ECEB3A7F2A3}"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331868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3450F-9582-44AE-BBBB-6ECEB3A7F2A3}"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343851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3450F-9582-44AE-BBBB-6ECEB3A7F2A3}" type="datetimeFigureOut">
              <a:rPr lang="en-US" smtClean="0"/>
              <a:t>8/22/2018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2112587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4163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64574257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rtl="0" eaLnBrk="0" fontAlgn="base" hangingPunct="0">
        <a:lnSpc>
          <a:spcPct val="90000"/>
        </a:lnSpc>
        <a:spcBef>
          <a:spcPct val="0"/>
        </a:spcBef>
        <a:spcAft>
          <a:spcPct val="0"/>
        </a:spcAft>
        <a:defRPr sz="4400" kern="1200">
          <a:solidFill>
            <a:schemeClr val="tx1"/>
          </a:solidFill>
          <a:latin typeface="+mj-lt"/>
          <a:ea typeface="+mj-ea"/>
          <a:cs typeface="+mj-cs"/>
        </a:defRPr>
      </a:lvl1pPr>
      <a:lvl2pPr algn="ctr" rtl="0" eaLnBrk="0" fontAlgn="base" hangingPunct="0">
        <a:lnSpc>
          <a:spcPct val="90000"/>
        </a:lnSpc>
        <a:spcBef>
          <a:spcPct val="0"/>
        </a:spcBef>
        <a:spcAft>
          <a:spcPct val="0"/>
        </a:spcAft>
        <a:defRPr sz="4400">
          <a:solidFill>
            <a:schemeClr val="tx1"/>
          </a:solidFill>
          <a:latin typeface="Montserrat" panose="00000500000000000000" pitchFamily="50" charset="0"/>
        </a:defRPr>
      </a:lvl2pPr>
      <a:lvl3pPr algn="ctr" rtl="0" eaLnBrk="0" fontAlgn="base" hangingPunct="0">
        <a:lnSpc>
          <a:spcPct val="90000"/>
        </a:lnSpc>
        <a:spcBef>
          <a:spcPct val="0"/>
        </a:spcBef>
        <a:spcAft>
          <a:spcPct val="0"/>
        </a:spcAft>
        <a:defRPr sz="4400">
          <a:solidFill>
            <a:schemeClr val="tx1"/>
          </a:solidFill>
          <a:latin typeface="Montserrat" panose="00000500000000000000" pitchFamily="50" charset="0"/>
        </a:defRPr>
      </a:lvl3pPr>
      <a:lvl4pPr algn="ctr" rtl="0" eaLnBrk="0" fontAlgn="base" hangingPunct="0">
        <a:lnSpc>
          <a:spcPct val="90000"/>
        </a:lnSpc>
        <a:spcBef>
          <a:spcPct val="0"/>
        </a:spcBef>
        <a:spcAft>
          <a:spcPct val="0"/>
        </a:spcAft>
        <a:defRPr sz="4400">
          <a:solidFill>
            <a:schemeClr val="tx1"/>
          </a:solidFill>
          <a:latin typeface="Montserrat" panose="00000500000000000000" pitchFamily="50" charset="0"/>
        </a:defRPr>
      </a:lvl4pPr>
      <a:lvl5pPr algn="ctr" rtl="0" eaLnBrk="0" fontAlgn="base" hangingPunct="0">
        <a:lnSpc>
          <a:spcPct val="90000"/>
        </a:lnSpc>
        <a:spcBef>
          <a:spcPct val="0"/>
        </a:spcBef>
        <a:spcAft>
          <a:spcPct val="0"/>
        </a:spcAft>
        <a:defRPr sz="4400">
          <a:solidFill>
            <a:schemeClr val="tx1"/>
          </a:solidFill>
          <a:latin typeface="Montserrat" panose="00000500000000000000" pitchFamily="50" charset="0"/>
        </a:defRPr>
      </a:lvl5pPr>
      <a:lvl6pPr marL="4572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6pPr>
      <a:lvl7pPr marL="9144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7pPr>
      <a:lvl8pPr marL="13716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8pPr>
      <a:lvl9pPr marL="18288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14541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2914650"/>
            <a:ext cx="78867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2737162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2pPr>
      <a:lvl3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3pPr>
      <a:lvl4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4pPr>
      <a:lvl5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5pPr>
      <a:lvl6pPr marL="457200" algn="l" rtl="0" fontAlgn="base">
        <a:lnSpc>
          <a:spcPct val="90000"/>
        </a:lnSpc>
        <a:spcBef>
          <a:spcPct val="0"/>
        </a:spcBef>
        <a:spcAft>
          <a:spcPct val="0"/>
        </a:spcAft>
        <a:defRPr sz="4400">
          <a:solidFill>
            <a:schemeClr val="tx1"/>
          </a:solidFill>
          <a:latin typeface="Montserrat" panose="00000500000000000000" pitchFamily="50" charset="0"/>
        </a:defRPr>
      </a:lvl6pPr>
      <a:lvl7pPr marL="914400" algn="l" rtl="0" fontAlgn="base">
        <a:lnSpc>
          <a:spcPct val="90000"/>
        </a:lnSpc>
        <a:spcBef>
          <a:spcPct val="0"/>
        </a:spcBef>
        <a:spcAft>
          <a:spcPct val="0"/>
        </a:spcAft>
        <a:defRPr sz="4400">
          <a:solidFill>
            <a:schemeClr val="tx1"/>
          </a:solidFill>
          <a:latin typeface="Montserrat" panose="00000500000000000000" pitchFamily="50" charset="0"/>
        </a:defRPr>
      </a:lvl7pPr>
      <a:lvl8pPr marL="1371600" algn="l" rtl="0" fontAlgn="base">
        <a:lnSpc>
          <a:spcPct val="90000"/>
        </a:lnSpc>
        <a:spcBef>
          <a:spcPct val="0"/>
        </a:spcBef>
        <a:spcAft>
          <a:spcPct val="0"/>
        </a:spcAft>
        <a:defRPr sz="4400">
          <a:solidFill>
            <a:schemeClr val="tx1"/>
          </a:solidFill>
          <a:latin typeface="Montserrat" panose="00000500000000000000" pitchFamily="50" charset="0"/>
        </a:defRPr>
      </a:lvl8pPr>
      <a:lvl9pPr marL="1828800" algn="l" rtl="0" fontAlgn="base">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auto">
          <a:xfrm>
            <a:off x="628650" y="2171700"/>
            <a:ext cx="78867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Enter Presenter’s Info</a:t>
            </a:r>
          </a:p>
        </p:txBody>
      </p:sp>
    </p:spTree>
    <p:extLst>
      <p:ext uri="{BB962C8B-B14F-4D97-AF65-F5344CB8AC3E}">
        <p14:creationId xmlns:p14="http://schemas.microsoft.com/office/powerpoint/2010/main" val="455549523"/>
      </p:ext>
    </p:extLst>
  </p:cSld>
  <p:clrMap bg1="lt1" tx1="dk1" bg2="lt2" tx2="dk2" accent1="accent1" accent2="accent2" accent3="accent3" accent4="accent4" accent5="accent5" accent6="accent6" hlink="hlink" folHlink="folHlink"/>
  <p:sldLayoutIdLst>
    <p:sldLayoutId id="2147483683"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algn="ctr" rtl="0" eaLnBrk="0" fontAlgn="base" hangingPunct="0">
        <a:lnSpc>
          <a:spcPct val="90000"/>
        </a:lnSpc>
        <a:spcBef>
          <a:spcPts val="1000"/>
        </a:spcBef>
        <a:spcAft>
          <a:spcPct val="0"/>
        </a:spcAft>
        <a:defRPr kern="1200">
          <a:solidFill>
            <a:srgbClr val="00629B"/>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4163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139830348"/>
      </p:ext>
    </p:extLst>
  </p:cSld>
  <p:clrMap bg1="lt1" tx1="dk1" bg2="lt2" tx2="dk2" accent1="accent1" accent2="accent2" accent3="accent3" accent4="accent4" accent5="accent5" accent6="accent6" hlink="hlink" folHlink="folHlink"/>
  <p:sldLayoutIdLst>
    <p:sldLayoutId id="2147483685" r:id="rId1"/>
  </p:sldLayoutIdLst>
  <p:txStyles>
    <p:titleStyle>
      <a:lvl1pPr algn="ctr" rtl="0" eaLnBrk="1" fontAlgn="base" hangingPunct="1">
        <a:lnSpc>
          <a:spcPct val="90000"/>
        </a:lnSpc>
        <a:spcBef>
          <a:spcPct val="0"/>
        </a:spcBef>
        <a:spcAft>
          <a:spcPct val="0"/>
        </a:spcAft>
        <a:defRPr sz="4400" kern="1200">
          <a:solidFill>
            <a:schemeClr val="tx1"/>
          </a:solidFill>
          <a:latin typeface="+mj-lt"/>
          <a:ea typeface="+mj-ea"/>
          <a:cs typeface="+mj-cs"/>
        </a:defRPr>
      </a:lvl1pPr>
      <a:lvl2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2pPr>
      <a:lvl3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3pPr>
      <a:lvl4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4pPr>
      <a:lvl5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5pPr>
      <a:lvl6pPr marL="4572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6pPr>
      <a:lvl7pPr marL="9144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7pPr>
      <a:lvl8pPr marL="13716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8pPr>
      <a:lvl9pPr marL="18288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14541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2914650"/>
            <a:ext cx="78867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4722161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2pPr>
      <a:lvl3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3pPr>
      <a:lvl4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4pPr>
      <a:lvl5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5pPr>
      <a:lvl6pPr marL="457200" algn="l" rtl="0" fontAlgn="base">
        <a:lnSpc>
          <a:spcPct val="90000"/>
        </a:lnSpc>
        <a:spcBef>
          <a:spcPct val="0"/>
        </a:spcBef>
        <a:spcAft>
          <a:spcPct val="0"/>
        </a:spcAft>
        <a:defRPr sz="4400">
          <a:solidFill>
            <a:schemeClr val="tx1"/>
          </a:solidFill>
          <a:latin typeface="Montserrat" panose="00000500000000000000" pitchFamily="50" charset="0"/>
        </a:defRPr>
      </a:lvl6pPr>
      <a:lvl7pPr marL="914400" algn="l" rtl="0" fontAlgn="base">
        <a:lnSpc>
          <a:spcPct val="90000"/>
        </a:lnSpc>
        <a:spcBef>
          <a:spcPct val="0"/>
        </a:spcBef>
        <a:spcAft>
          <a:spcPct val="0"/>
        </a:spcAft>
        <a:defRPr sz="4400">
          <a:solidFill>
            <a:schemeClr val="tx1"/>
          </a:solidFill>
          <a:latin typeface="Montserrat" panose="00000500000000000000" pitchFamily="50" charset="0"/>
        </a:defRPr>
      </a:lvl7pPr>
      <a:lvl8pPr marL="1371600" algn="l" rtl="0" fontAlgn="base">
        <a:lnSpc>
          <a:spcPct val="90000"/>
        </a:lnSpc>
        <a:spcBef>
          <a:spcPct val="0"/>
        </a:spcBef>
        <a:spcAft>
          <a:spcPct val="0"/>
        </a:spcAft>
        <a:defRPr sz="4400">
          <a:solidFill>
            <a:schemeClr val="tx1"/>
          </a:solidFill>
          <a:latin typeface="Montserrat" panose="00000500000000000000" pitchFamily="50" charset="0"/>
        </a:defRPr>
      </a:lvl8pPr>
      <a:lvl9pPr marL="1828800" algn="l" rtl="0" fontAlgn="base">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621894"/>
      </p:ext>
    </p:extLst>
  </p:cSld>
  <p:clrMap bg1="lt1" tx1="dk1" bg2="lt2" tx2="dk2" accent1="accent1" accent2="accent2" accent3="accent3" accent4="accent4" accent5="accent5" accent6="accent6" hlink="hlink" folHlink="folHlink"/>
  <p:sldLayoutIdLst>
    <p:sldLayoutId id="214748369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12"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7.png"/><Relationship Id="rId5" Type="http://schemas.openxmlformats.org/officeDocument/2006/relationships/diagramLayout" Target="../diagrams/layout2.xml"/><Relationship Id="rId10" Type="http://schemas.openxmlformats.org/officeDocument/2006/relationships/image" Target="../media/image16.gif"/><Relationship Id="rId4" Type="http://schemas.openxmlformats.org/officeDocument/2006/relationships/diagramData" Target="../diagrams/data2.xm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dshs.wa.gov/sites/default/files/BHSIA/dbh/documents/COTobaccoToolkit.pdf" TargetMode="External"/><Relationship Id="rId5" Type="http://schemas.openxmlformats.org/officeDocument/2006/relationships/hyperlink" Target="http://www.daodas.sc.gov/about/" TargetMode="External"/><Relationship Id="rId4" Type="http://schemas.openxmlformats.org/officeDocument/2006/relationships/hyperlink" Target="https://www.samhsa.gov/atod/tobacc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154505"/>
            <a:ext cx="6858000" cy="1225471"/>
          </a:xfrm>
        </p:spPr>
        <p:txBody>
          <a:bodyPr>
            <a:normAutofit fontScale="90000"/>
          </a:bodyPr>
          <a:lstStyle/>
          <a:p>
            <a:r>
              <a:rPr lang="en-US" sz="4000" b="1" dirty="0" smtClean="0">
                <a:solidFill>
                  <a:schemeClr val="accent1">
                    <a:lumMod val="75000"/>
                  </a:schemeClr>
                </a:solidFill>
              </a:rPr>
              <a:t>SC Leadership Academy for Tobacco-Free Recovery State Strategy Session</a:t>
            </a:r>
            <a:endParaRPr lang="en-US" sz="4000" b="1" dirty="0">
              <a:solidFill>
                <a:schemeClr val="accent1">
                  <a:lumMod val="75000"/>
                </a:schemeClr>
              </a:solidFill>
            </a:endParaRPr>
          </a:p>
        </p:txBody>
      </p:sp>
      <p:sp>
        <p:nvSpPr>
          <p:cNvPr id="3" name="Subtitle 2"/>
          <p:cNvSpPr>
            <a:spLocks noGrp="1"/>
          </p:cNvSpPr>
          <p:nvPr>
            <p:ph type="subTitle" idx="1"/>
          </p:nvPr>
        </p:nvSpPr>
        <p:spPr>
          <a:xfrm>
            <a:off x="1239584" y="4809744"/>
            <a:ext cx="6858000" cy="1489456"/>
          </a:xfrm>
        </p:spPr>
        <p:txBody>
          <a:bodyPr>
            <a:normAutofit lnSpcReduction="10000"/>
          </a:bodyPr>
          <a:lstStyle/>
          <a:p>
            <a:r>
              <a:rPr lang="en-US" sz="2000" b="1" dirty="0" smtClean="0">
                <a:solidFill>
                  <a:srgbClr val="002060"/>
                </a:solidFill>
              </a:rPr>
              <a:t>Ashley Bodiford, MPH, MS, CSPS, ICPS</a:t>
            </a:r>
          </a:p>
          <a:p>
            <a:r>
              <a:rPr lang="en-US" sz="2000" b="1" dirty="0" smtClean="0">
                <a:solidFill>
                  <a:srgbClr val="002060"/>
                </a:solidFill>
              </a:rPr>
              <a:t>Region 2 Capacity Coach</a:t>
            </a:r>
            <a:endParaRPr lang="en-US" sz="2000" b="1" dirty="0">
              <a:solidFill>
                <a:srgbClr val="002060"/>
              </a:solidFill>
            </a:endParaRPr>
          </a:p>
          <a:p>
            <a:r>
              <a:rPr lang="en-US" sz="2000" b="1" dirty="0" smtClean="0">
                <a:solidFill>
                  <a:srgbClr val="0070C0"/>
                </a:solidFill>
              </a:rPr>
              <a:t>Reston Hartsell, MS-MPH</a:t>
            </a:r>
          </a:p>
          <a:p>
            <a:r>
              <a:rPr lang="en-US" sz="2000" b="1" dirty="0" err="1" smtClean="0">
                <a:solidFill>
                  <a:srgbClr val="0070C0"/>
                </a:solidFill>
              </a:rPr>
              <a:t>Synar</a:t>
            </a:r>
            <a:r>
              <a:rPr lang="en-US" sz="2000" b="1" dirty="0" smtClean="0">
                <a:solidFill>
                  <a:srgbClr val="0070C0"/>
                </a:solidFill>
              </a:rPr>
              <a:t>/Tobacco Prevention Coordinator </a:t>
            </a:r>
          </a:p>
        </p:txBody>
      </p:sp>
      <p:pic>
        <p:nvPicPr>
          <p:cNvPr id="1026" name="Picture 2" descr="http://www.daodas.sc.gov/wp-content/themes/daodas/assets/images/logos/logo-daod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200" y="942658"/>
            <a:ext cx="3871715" cy="118834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888003" y="2537845"/>
            <a:ext cx="7561162" cy="47601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0070C0"/>
                </a:solidFill>
              </a:rPr>
              <a:t>South Carolina Department of Alcohol and Other Drug Abuse Services</a:t>
            </a:r>
          </a:p>
        </p:txBody>
      </p:sp>
      <p:cxnSp>
        <p:nvCxnSpPr>
          <p:cNvPr id="6" name="Straight Connector 5"/>
          <p:cNvCxnSpPr/>
          <p:nvPr/>
        </p:nvCxnSpPr>
        <p:spPr>
          <a:xfrm>
            <a:off x="525209" y="3077948"/>
            <a:ext cx="82867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3789" y="4627856"/>
            <a:ext cx="828675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795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351877"/>
          </a:xfrm>
        </p:spPr>
        <p:txBody>
          <a:bodyPr>
            <a:noAutofit/>
          </a:bodyPr>
          <a:lstStyle/>
          <a:p>
            <a:r>
              <a:rPr lang="en-US" sz="3000" b="1" dirty="0" smtClean="0">
                <a:solidFill>
                  <a:srgbClr val="0070C0"/>
                </a:solidFill>
              </a:rPr>
              <a:t>Second Baseline and Target</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3" name="Rectangle 2"/>
          <p:cNvSpPr>
            <a:spLocks noChangeArrowheads="1"/>
          </p:cNvSpPr>
          <p:nvPr/>
        </p:nvSpPr>
        <p:spPr bwMode="auto">
          <a:xfrm>
            <a:off x="896112" y="17373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Chart 9">
            <a:extLst>
              <a:ext uri="{FF2B5EF4-FFF2-40B4-BE49-F238E27FC236}">
                <a16:creationId xmln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043BAE3D-F552-1B43-808B-1E0F2581AFFF}"/>
              </a:ext>
            </a:extLst>
          </p:cNvPr>
          <p:cNvGraphicFramePr/>
          <p:nvPr>
            <p:extLst>
              <p:ext uri="{D42A27DB-BD31-4B8C-83A1-F6EECF244321}">
                <p14:modId xmlns:p14="http://schemas.microsoft.com/office/powerpoint/2010/main" val="298866827"/>
              </p:ext>
            </p:extLst>
          </p:nvPr>
        </p:nvGraphicFramePr>
        <p:xfrm>
          <a:off x="318357" y="1606055"/>
          <a:ext cx="8286750" cy="384465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p:cNvSpPr>
            <a:spLocks noChangeArrowheads="1"/>
          </p:cNvSpPr>
          <p:nvPr/>
        </p:nvSpPr>
        <p:spPr bwMode="auto">
          <a:xfrm>
            <a:off x="318357" y="5607670"/>
            <a:ext cx="806755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n-US" altLang="en-US"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SUD-related</a:t>
            </a:r>
            <a:r>
              <a:rPr kumimoji="0" lang="en-US" altLang="en-U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principal diagnosis includes all substances except for nicotine/tobacco (Average N=11,100)</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Source: SC MMIS 2018</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099032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1072832"/>
            <a:ext cx="7676731" cy="217198"/>
          </a:xfrm>
        </p:spPr>
        <p:txBody>
          <a:bodyPr>
            <a:noAutofit/>
          </a:bodyPr>
          <a:lstStyle/>
          <a:p>
            <a:r>
              <a:rPr lang="en-US" sz="2800" b="1" dirty="0" smtClean="0">
                <a:solidFill>
                  <a:srgbClr val="0070C0"/>
                </a:solidFill>
              </a:rPr>
              <a:t>How will we get there? How will we know if we are getting there?</a:t>
            </a:r>
            <a:endParaRPr lang="en-US" sz="28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Diagram 19"/>
          <p:cNvGraphicFramePr/>
          <p:nvPr>
            <p:extLst>
              <p:ext uri="{D42A27DB-BD31-4B8C-83A1-F6EECF244321}">
                <p14:modId xmlns:p14="http://schemas.microsoft.com/office/powerpoint/2010/main" val="2933707313"/>
              </p:ext>
            </p:extLst>
          </p:nvPr>
        </p:nvGraphicFramePr>
        <p:xfrm>
          <a:off x="1999519" y="1371600"/>
          <a:ext cx="4924425" cy="50584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3"/>
          <p:cNvSpPr>
            <a:spLocks noChangeArrowheads="1"/>
          </p:cNvSpPr>
          <p:nvPr/>
        </p:nvSpPr>
        <p:spPr bwMode="auto">
          <a:xfrm>
            <a:off x="0" y="5516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7259561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1072832"/>
            <a:ext cx="7676731" cy="217198"/>
          </a:xfrm>
        </p:spPr>
        <p:txBody>
          <a:bodyPr>
            <a:noAutofit/>
          </a:bodyPr>
          <a:lstStyle/>
          <a:p>
            <a:r>
              <a:rPr lang="en-US" sz="2800" b="1" dirty="0" smtClean="0">
                <a:solidFill>
                  <a:srgbClr val="0070C0"/>
                </a:solidFill>
              </a:rPr>
              <a:t>Four Strategy Committees</a:t>
            </a:r>
            <a:endParaRPr lang="en-US" sz="28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3"/>
          <p:cNvSpPr>
            <a:spLocks noChangeArrowheads="1"/>
          </p:cNvSpPr>
          <p:nvPr/>
        </p:nvSpPr>
        <p:spPr bwMode="auto">
          <a:xfrm>
            <a:off x="0" y="5516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Diagram 10"/>
          <p:cNvGraphicFramePr/>
          <p:nvPr>
            <p:extLst>
              <p:ext uri="{D42A27DB-BD31-4B8C-83A1-F6EECF244321}">
                <p14:modId xmlns:p14="http://schemas.microsoft.com/office/powerpoint/2010/main" val="2763813701"/>
              </p:ext>
            </p:extLst>
          </p:nvPr>
        </p:nvGraphicFramePr>
        <p:xfrm>
          <a:off x="621793" y="1789747"/>
          <a:ext cx="7357872" cy="4270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3639" y="1561931"/>
            <a:ext cx="2040947" cy="1360631"/>
          </a:xfrm>
          <a:prstGeom prst="rect">
            <a:avLst/>
          </a:prstGeom>
          <a:solidFill>
            <a:schemeClr val="bg1"/>
          </a:solidFill>
          <a:effectLst>
            <a:softEdge rad="63500"/>
          </a:effectLst>
        </p:spPr>
      </p:pic>
      <p:pic>
        <p:nvPicPr>
          <p:cNvPr id="5122" name="Picture 2" descr="No Smoking &gt; Tobacco Free Campus &gt; Sig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7198" y="1072832"/>
            <a:ext cx="2121632" cy="212163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126" name="Picture 6" descr="Image result for sc legislatur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2675" y="4929335"/>
            <a:ext cx="2350679" cy="1567119"/>
          </a:xfrm>
          <a:prstGeom prst="rect">
            <a:avLst/>
          </a:prstGeom>
          <a:solidFill>
            <a:schemeClr val="bg1"/>
          </a:solidFill>
          <a:effectLst>
            <a:softEdge rad="63500"/>
          </a:effectLst>
        </p:spPr>
      </p:pic>
      <p:pic>
        <p:nvPicPr>
          <p:cNvPr id="5128" name="Picture 8" descr="https://images.unsplash.com/photo-1525332193053-dee9e7348624?ixlib=rb-0.3.5&amp;ixid=eyJhcHBfaWQiOjEyMDd9&amp;s=a171c64a1cb121a923c4e95d8308ca9e&amp;w=1000&amp;q=8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3639" y="4929335"/>
            <a:ext cx="2140185" cy="142750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flipV="1">
            <a:off x="5301673" y="2242246"/>
            <a:ext cx="1101002" cy="19971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65637" y="4319542"/>
            <a:ext cx="1214028" cy="5591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27463" y="5813642"/>
            <a:ext cx="770774" cy="168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9139" y="2963233"/>
            <a:ext cx="670492" cy="81082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521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fade">
                                      <p:cBhvr>
                                        <p:cTn id="14" dur="1000"/>
                                        <p:tgtEl>
                                          <p:spTgt spid="5126"/>
                                        </p:tgtEl>
                                      </p:cBhvr>
                                    </p:animEffect>
                                    <p:anim calcmode="lin" valueType="num">
                                      <p:cBhvr>
                                        <p:cTn id="15" dur="1000" fill="hold"/>
                                        <p:tgtEl>
                                          <p:spTgt spid="5126"/>
                                        </p:tgtEl>
                                        <p:attrNameLst>
                                          <p:attrName>ppt_x</p:attrName>
                                        </p:attrNameLst>
                                      </p:cBhvr>
                                      <p:tavLst>
                                        <p:tav tm="0">
                                          <p:val>
                                            <p:strVal val="#ppt_x"/>
                                          </p:val>
                                        </p:tav>
                                        <p:tav tm="100000">
                                          <p:val>
                                            <p:strVal val="#ppt_x"/>
                                          </p:val>
                                        </p:tav>
                                      </p:tavLst>
                                    </p:anim>
                                    <p:anim calcmode="lin" valueType="num">
                                      <p:cBhvr>
                                        <p:cTn id="16"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8"/>
                                        </p:tgtEl>
                                        <p:attrNameLst>
                                          <p:attrName>style.visibility</p:attrName>
                                        </p:attrNameLst>
                                      </p:cBhvr>
                                      <p:to>
                                        <p:strVal val="visible"/>
                                      </p:to>
                                    </p:set>
                                    <p:animEffect transition="in" filter="fade">
                                      <p:cBhvr>
                                        <p:cTn id="21" dur="1000"/>
                                        <p:tgtEl>
                                          <p:spTgt spid="5128"/>
                                        </p:tgtEl>
                                      </p:cBhvr>
                                    </p:animEffect>
                                    <p:anim calcmode="lin" valueType="num">
                                      <p:cBhvr>
                                        <p:cTn id="22" dur="1000" fill="hold"/>
                                        <p:tgtEl>
                                          <p:spTgt spid="5128"/>
                                        </p:tgtEl>
                                        <p:attrNameLst>
                                          <p:attrName>ppt_x</p:attrName>
                                        </p:attrNameLst>
                                      </p:cBhvr>
                                      <p:tavLst>
                                        <p:tav tm="0">
                                          <p:val>
                                            <p:strVal val="#ppt_x"/>
                                          </p:val>
                                        </p:tav>
                                        <p:tav tm="100000">
                                          <p:val>
                                            <p:strVal val="#ppt_x"/>
                                          </p:val>
                                        </p:tav>
                                      </p:tavLst>
                                    </p:anim>
                                    <p:anim calcmode="lin" valueType="num">
                                      <p:cBhvr>
                                        <p:cTn id="23"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252086586"/>
              </p:ext>
            </p:extLst>
          </p:nvPr>
        </p:nvGraphicFramePr>
        <p:xfrm>
          <a:off x="800086" y="1404928"/>
          <a:ext cx="7323292" cy="5125819"/>
        </p:xfrm>
        <a:graphic>
          <a:graphicData uri="http://schemas.openxmlformats.org/drawingml/2006/table">
            <a:tbl>
              <a:tblPr>
                <a:tableStyleId>{5C22544A-7EE6-4342-B048-85BDC9FD1C3A}</a:tableStyleId>
              </a:tblPr>
              <a:tblGrid>
                <a:gridCol w="2151492"/>
                <a:gridCol w="1463772"/>
                <a:gridCol w="2427526"/>
                <a:gridCol w="1063451"/>
                <a:gridCol w="217051"/>
              </a:tblGrid>
              <a:tr h="868059">
                <a:tc gridSpan="5">
                  <a:txBody>
                    <a:bodyPr/>
                    <a:lstStyle/>
                    <a:p>
                      <a:pPr marL="0" marR="0" algn="l">
                        <a:spcBef>
                          <a:spcPts val="0"/>
                        </a:spcBef>
                        <a:spcAft>
                          <a:spcPts val="0"/>
                        </a:spcAft>
                      </a:pPr>
                      <a:r>
                        <a:rPr lang="en-US" sz="1300" dirty="0" smtClean="0">
                          <a:effectLst/>
                        </a:rPr>
                        <a:t>Implementation </a:t>
                      </a:r>
                      <a:r>
                        <a:rPr lang="en-US" sz="1300" dirty="0">
                          <a:effectLst/>
                        </a:rPr>
                        <a:t>Team: </a:t>
                      </a:r>
                      <a:endParaRPr lang="en-US" sz="1300" dirty="0" smtClean="0">
                        <a:effectLst/>
                      </a:endParaRPr>
                    </a:p>
                    <a:p>
                      <a:pPr marL="171450" marR="0" indent="-171450" algn="l">
                        <a:spcBef>
                          <a:spcPts val="0"/>
                        </a:spcBef>
                        <a:spcAft>
                          <a:spcPts val="0"/>
                        </a:spcAft>
                        <a:buFont typeface="Arial" panose="020B0604020202020204" pitchFamily="34" charset="0"/>
                        <a:buChar char="•"/>
                      </a:pPr>
                      <a:r>
                        <a:rPr lang="en-US" sz="1300" dirty="0" smtClean="0">
                          <a:effectLst/>
                        </a:rPr>
                        <a:t>Sharon </a:t>
                      </a:r>
                      <a:r>
                        <a:rPr lang="en-US" sz="1300" dirty="0">
                          <a:effectLst/>
                        </a:rPr>
                        <a:t>Biggers, Maudra Brown, Heather Kirby, Ashley Bodiford, Veronica Edmonds, Reston Hartsell, Doug </a:t>
                      </a:r>
                      <a:r>
                        <a:rPr lang="en-US" sz="1300" dirty="0" err="1">
                          <a:effectLst/>
                        </a:rPr>
                        <a:t>Tipperman</a:t>
                      </a:r>
                      <a:r>
                        <a:rPr lang="en-US" sz="1300" dirty="0">
                          <a:effectLst/>
                        </a:rPr>
                        <a:t>, Hellen Dekle, Brian </a:t>
                      </a:r>
                      <a:r>
                        <a:rPr lang="en-US" sz="1300" dirty="0" smtClean="0">
                          <a:effectLst/>
                        </a:rPr>
                        <a:t>Clark</a:t>
                      </a:r>
                    </a:p>
                    <a:p>
                      <a:pPr marL="0" marR="0" indent="0" algn="l">
                        <a:spcBef>
                          <a:spcPts val="0"/>
                        </a:spcBef>
                        <a:spcAft>
                          <a:spcPts val="0"/>
                        </a:spcAft>
                        <a:buFont typeface="Arial" panose="020B0604020202020204" pitchFamily="34" charset="0"/>
                        <a:buNone/>
                      </a:pPr>
                      <a:r>
                        <a:rPr lang="en-US" sz="1300" dirty="0" smtClean="0">
                          <a:effectLst/>
                        </a:rPr>
                        <a:t>Committee </a:t>
                      </a:r>
                      <a:r>
                        <a:rPr lang="en-US" sz="1300" dirty="0">
                          <a:effectLst/>
                        </a:rPr>
                        <a:t>Co-Liaisons:  Sharon Biggers and Maudra Brown</a:t>
                      </a:r>
                      <a:endParaRPr lang="en-US" sz="13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7280">
                <a:tc gridSpan="5">
                  <a:txBody>
                    <a:bodyPr/>
                    <a:lstStyle/>
                    <a:p>
                      <a:r>
                        <a:rPr lang="en-US" sz="1400" b="1" dirty="0" smtClean="0">
                          <a:effectLst/>
                        </a:rPr>
                        <a:t>Objective </a:t>
                      </a:r>
                      <a:r>
                        <a:rPr lang="en-US" sz="1400" b="1" dirty="0">
                          <a:effectLst/>
                        </a:rPr>
                        <a:t>1: Screening, Brief Intervention, and Referral to Treatment (SBIRT)</a:t>
                      </a:r>
                      <a:endParaRPr lang="en-US" sz="1400" b="1" dirty="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8666">
                <a:tc>
                  <a:txBody>
                    <a:bodyPr/>
                    <a:lstStyle/>
                    <a:p>
                      <a:pPr marL="0" marR="0">
                        <a:spcBef>
                          <a:spcPts val="0"/>
                        </a:spcBef>
                        <a:spcAft>
                          <a:spcPts val="0"/>
                        </a:spcAft>
                      </a:pPr>
                      <a:r>
                        <a:rPr lang="en-US" sz="1400" b="1">
                          <a:effectLst/>
                        </a:rPr>
                        <a:t>Action Step</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a:effectLst/>
                        </a:rPr>
                        <a:t>Lead</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a:effectLst/>
                        </a:rPr>
                        <a:t>Progress Indicator/Process Measure</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a:effectLst/>
                        </a:rPr>
                        <a:t>Completion date</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endParaRPr lang="en-US" sz="1400" b="1" dirty="0">
                        <a:effectLst/>
                        <a:latin typeface="Times New Roman" panose="02020603050405020304" pitchFamily="18" charset="0"/>
                        <a:ea typeface="Times New Roman" panose="02020603050405020304" pitchFamily="18" charset="0"/>
                      </a:endParaRPr>
                    </a:p>
                  </a:txBody>
                  <a:tcPr marL="68580" marR="68580" marT="0" marB="0"/>
                </a:tc>
              </a:tr>
              <a:tr h="568000">
                <a:tc>
                  <a:txBody>
                    <a:bodyPr/>
                    <a:lstStyle/>
                    <a:p>
                      <a:pPr marL="0" marR="0">
                        <a:spcBef>
                          <a:spcPts val="0"/>
                        </a:spcBef>
                        <a:spcAft>
                          <a:spcPts val="0"/>
                        </a:spcAft>
                      </a:pPr>
                      <a:r>
                        <a:rPr lang="en-US" sz="1400">
                          <a:effectLst/>
                        </a:rPr>
                        <a:t>Specific strategies to achieve objective.</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Specify who will take the lead.</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What does success look like? What metrics will you use to track progress?</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Attainable and realistic.</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757333">
                <a:tc>
                  <a:txBody>
                    <a:bodyPr/>
                    <a:lstStyle/>
                    <a:p>
                      <a:pPr marL="0" marR="0">
                        <a:spcBef>
                          <a:spcPts val="0"/>
                        </a:spcBef>
                        <a:spcAft>
                          <a:spcPts val="0"/>
                        </a:spcAft>
                      </a:pPr>
                      <a:r>
                        <a:rPr lang="en-US" sz="1400">
                          <a:effectLst/>
                        </a:rPr>
                        <a:t>EHR modification to link quitline referral </a:t>
                      </a:r>
                      <a:endParaRPr lang="en-US" sz="14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r>
                        <a:rPr lang="en-US" sz="1400">
                          <a:effectLst/>
                        </a:rPr>
                        <a:t>Sharon Biggers (Reston as support, Maudra to collaborate)</a:t>
                      </a:r>
                      <a:endParaRPr lang="en-US" sz="14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r>
                        <a:rPr lang="en-US" sz="1400">
                          <a:effectLst/>
                        </a:rPr>
                        <a:t>Quitline referrals being made via EHR</a:t>
                      </a:r>
                      <a:endParaRPr lang="en-US" sz="14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r>
                        <a:rPr lang="en-US" sz="1400" dirty="0">
                          <a:effectLst/>
                        </a:rPr>
                        <a:t>2021</a:t>
                      </a:r>
                      <a:endParaRPr lang="en-US" sz="14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r>
              <a:tr h="381023">
                <a:tc>
                  <a:txBody>
                    <a:bodyPr/>
                    <a:lstStyle/>
                    <a:p>
                      <a:pPr marL="0" marR="0">
                        <a:spcBef>
                          <a:spcPts val="0"/>
                        </a:spcBef>
                        <a:spcAft>
                          <a:spcPts val="0"/>
                        </a:spcAft>
                      </a:pPr>
                      <a:r>
                        <a:rPr lang="en-US" sz="1400">
                          <a:effectLst/>
                        </a:rPr>
                        <a:t>Link with provider education training workgroup</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Maudra Brown</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Linkage made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July 2018</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568000">
                <a:tc>
                  <a:txBody>
                    <a:bodyPr/>
                    <a:lstStyle/>
                    <a:p>
                      <a:pPr marL="0" marR="0">
                        <a:spcBef>
                          <a:spcPts val="0"/>
                        </a:spcBef>
                        <a:spcAft>
                          <a:spcPts val="0"/>
                        </a:spcAft>
                      </a:pPr>
                      <a:r>
                        <a:rPr lang="en-US" sz="1400">
                          <a:effectLst/>
                        </a:rPr>
                        <a:t>Look at gaps in who is reimbursed for providing cessation counseling</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Co-leads: Maudra Brown &amp; Heather Kirby</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Gaps assessed</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October 2018</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568000">
                <a:tc>
                  <a:txBody>
                    <a:bodyPr/>
                    <a:lstStyle/>
                    <a:p>
                      <a:pPr marL="0" marR="0">
                        <a:spcBef>
                          <a:spcPts val="0"/>
                        </a:spcBef>
                        <a:spcAft>
                          <a:spcPts val="0"/>
                        </a:spcAft>
                      </a:pPr>
                      <a:r>
                        <a:rPr lang="en-US" sz="1400">
                          <a:effectLst/>
                        </a:rPr>
                        <a:t>Address gaps in reimbursement</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Co-leads: Maudra Brown &amp; Heather Kirby</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Gaps resolved</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July 2019</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15" name="Title 1"/>
          <p:cNvSpPr>
            <a:spLocks noGrp="1"/>
          </p:cNvSpPr>
          <p:nvPr>
            <p:ph type="title"/>
          </p:nvPr>
        </p:nvSpPr>
        <p:spPr>
          <a:xfrm>
            <a:off x="466604" y="949082"/>
            <a:ext cx="7676731" cy="217198"/>
          </a:xfrm>
        </p:spPr>
        <p:txBody>
          <a:bodyPr>
            <a:noAutofit/>
          </a:bodyPr>
          <a:lstStyle/>
          <a:p>
            <a:r>
              <a:rPr lang="en-US" sz="2800" b="1" dirty="0" smtClean="0">
                <a:solidFill>
                  <a:srgbClr val="0070C0"/>
                </a:solidFill>
              </a:rPr>
              <a:t>Policy and Systems Change Committee</a:t>
            </a:r>
            <a:endParaRPr lang="en-US" sz="2800" b="1" dirty="0">
              <a:solidFill>
                <a:srgbClr val="0070C0"/>
              </a:solidFill>
            </a:endParaRPr>
          </a:p>
        </p:txBody>
      </p:sp>
    </p:spTree>
    <p:extLst>
      <p:ext uri="{BB962C8B-B14F-4D97-AF65-F5344CB8AC3E}">
        <p14:creationId xmlns:p14="http://schemas.microsoft.com/office/powerpoint/2010/main" val="26668096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1018317042"/>
              </p:ext>
            </p:extLst>
          </p:nvPr>
        </p:nvGraphicFramePr>
        <p:xfrm>
          <a:off x="589956" y="1724678"/>
          <a:ext cx="7743551" cy="4517393"/>
        </p:xfrm>
        <a:graphic>
          <a:graphicData uri="http://schemas.openxmlformats.org/drawingml/2006/table">
            <a:tbl>
              <a:tblPr>
                <a:tableStyleId>{5C22544A-7EE6-4342-B048-85BDC9FD1C3A}</a:tableStyleId>
              </a:tblPr>
              <a:tblGrid>
                <a:gridCol w="2151492"/>
                <a:gridCol w="1331275"/>
                <a:gridCol w="2560023"/>
                <a:gridCol w="1040356"/>
                <a:gridCol w="660405"/>
              </a:tblGrid>
              <a:tr h="676913">
                <a:tc gridSpan="5">
                  <a:txBody>
                    <a:bodyPr/>
                    <a:lstStyle/>
                    <a:p>
                      <a:pPr marL="0" marR="0">
                        <a:spcBef>
                          <a:spcPts val="0"/>
                        </a:spcBef>
                        <a:spcAft>
                          <a:spcPts val="0"/>
                        </a:spcAft>
                      </a:pPr>
                      <a:r>
                        <a:rPr lang="en-US" sz="1400" b="1" dirty="0" smtClean="0">
                          <a:effectLst/>
                        </a:rPr>
                        <a:t>Objective </a:t>
                      </a:r>
                      <a:r>
                        <a:rPr lang="en-US" sz="1400" b="1" dirty="0">
                          <a:effectLst/>
                        </a:rPr>
                        <a:t>2: Implementation of Comprehensive Tobacco Free Campus Policy (Completion: January 2019)</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5760">
                <a:tc>
                  <a:txBody>
                    <a:bodyPr/>
                    <a:lstStyle/>
                    <a:p>
                      <a:pPr marL="0" marR="0">
                        <a:spcBef>
                          <a:spcPts val="0"/>
                        </a:spcBef>
                        <a:spcAft>
                          <a:spcPts val="0"/>
                        </a:spcAft>
                      </a:pPr>
                      <a:r>
                        <a:rPr lang="en-US" sz="1400" b="1">
                          <a:effectLst/>
                        </a:rPr>
                        <a:t>Action Step</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a:effectLst/>
                        </a:rPr>
                        <a:t>Lead &amp; Support</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a:effectLst/>
                        </a:rPr>
                        <a:t>Process Measure/Progress Indicator</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a:effectLst/>
                        </a:rPr>
                        <a:t>Completion Date</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endParaRPr lang="en-US" sz="1400" b="1" dirty="0">
                        <a:effectLst/>
                        <a:latin typeface="Times New Roman" panose="02020603050405020304" pitchFamily="18" charset="0"/>
                        <a:ea typeface="Times New Roman" panose="02020603050405020304" pitchFamily="18" charset="0"/>
                      </a:endParaRPr>
                    </a:p>
                  </a:txBody>
                  <a:tcPr marL="68580" marR="68580" marT="0" marB="0"/>
                </a:tc>
              </a:tr>
              <a:tr h="670560">
                <a:tc>
                  <a:txBody>
                    <a:bodyPr/>
                    <a:lstStyle/>
                    <a:p>
                      <a:pPr marL="0" marR="0">
                        <a:spcBef>
                          <a:spcPts val="0"/>
                        </a:spcBef>
                        <a:spcAft>
                          <a:spcPts val="0"/>
                        </a:spcAft>
                      </a:pPr>
                      <a:r>
                        <a:rPr lang="en-US" sz="1400" b="0" dirty="0">
                          <a:effectLst/>
                        </a:rPr>
                        <a:t>Assess each of our public treatment facilities on campus policy (both MH and SA)</a:t>
                      </a:r>
                      <a:endParaRPr lang="en-US" sz="1400" b="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r>
                        <a:rPr lang="en-US" sz="1400" b="0" dirty="0">
                          <a:effectLst/>
                        </a:rPr>
                        <a:t>Reston Hartsell &amp; Hellen Dekle (working with Christian)</a:t>
                      </a:r>
                      <a:endParaRPr lang="en-US" sz="1400" b="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r>
                        <a:rPr lang="en-US" sz="1400" b="0">
                          <a:effectLst/>
                        </a:rPr>
                        <a:t>Assessment complete</a:t>
                      </a:r>
                      <a:endParaRPr lang="en-US" sz="1400" b="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r>
                        <a:rPr lang="en-US" sz="1400" b="0" dirty="0">
                          <a:effectLst/>
                        </a:rPr>
                        <a:t>September 2018</a:t>
                      </a:r>
                      <a:endParaRPr lang="en-US" sz="1400" b="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r>
              <a:tr h="502920">
                <a:tc>
                  <a:txBody>
                    <a:bodyPr/>
                    <a:lstStyle/>
                    <a:p>
                      <a:pPr marL="0" marR="0">
                        <a:spcBef>
                          <a:spcPts val="0"/>
                        </a:spcBef>
                        <a:spcAft>
                          <a:spcPts val="0"/>
                        </a:spcAft>
                      </a:pPr>
                      <a:r>
                        <a:rPr lang="en-US" sz="1400">
                          <a:effectLst/>
                        </a:rPr>
                        <a:t>Presentation of data/benefits to client base – how does it equate to dollars</a:t>
                      </a:r>
                      <a:endParaRPr lang="en-US" sz="14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r>
                        <a:rPr lang="en-US" sz="1400">
                          <a:effectLst/>
                        </a:rPr>
                        <a:t>Ashley Bodiford, Reston Hartsell &amp; Veronica Edmonds</a:t>
                      </a:r>
                      <a:endParaRPr lang="en-US" sz="14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r>
                        <a:rPr lang="en-US" sz="1400" dirty="0">
                          <a:effectLst/>
                        </a:rPr>
                        <a:t>Presentation completed and delivered</a:t>
                      </a:r>
                      <a:endParaRPr lang="en-US" sz="14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r>
                        <a:rPr lang="en-US" sz="1400">
                          <a:effectLst/>
                        </a:rPr>
                        <a:t>September/ October 2018</a:t>
                      </a:r>
                      <a:endParaRPr lang="en-US" sz="14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r>
              <a:tr h="1005840">
                <a:tc>
                  <a:txBody>
                    <a:bodyPr/>
                    <a:lstStyle/>
                    <a:p>
                      <a:pPr marL="0" marR="0">
                        <a:spcBef>
                          <a:spcPts val="0"/>
                        </a:spcBef>
                        <a:spcAft>
                          <a:spcPts val="0"/>
                        </a:spcAft>
                      </a:pPr>
                      <a:r>
                        <a:rPr lang="en-US" sz="1400" dirty="0">
                          <a:effectLst/>
                        </a:rPr>
                        <a:t>Provide technical assistance on steps to implement (guidance document </a:t>
                      </a:r>
                      <a:r>
                        <a:rPr lang="en-US" sz="1400" dirty="0" err="1">
                          <a:effectLst/>
                        </a:rPr>
                        <a:t>inc.</a:t>
                      </a:r>
                      <a:r>
                        <a:rPr lang="en-US" sz="1400" dirty="0">
                          <a:effectLst/>
                        </a:rPr>
                        <a:t> SAMHSA </a:t>
                      </a:r>
                      <a:r>
                        <a:rPr lang="en-US" sz="1400" dirty="0" smtClean="0">
                          <a:effectLst/>
                        </a:rPr>
                        <a:t>language/recommendation, </a:t>
                      </a:r>
                      <a:r>
                        <a:rPr lang="en-US" sz="1400" dirty="0">
                          <a:effectLst/>
                        </a:rPr>
                        <a:t>NASMHPD policy statement)</a:t>
                      </a:r>
                    </a:p>
                    <a:p>
                      <a:pPr marL="0" marR="0">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Hellen Dekle</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Documents modified &amp; presentations delivered</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August-December 2018</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12" name="Title 1"/>
          <p:cNvSpPr txBox="1">
            <a:spLocks/>
          </p:cNvSpPr>
          <p:nvPr/>
        </p:nvSpPr>
        <p:spPr>
          <a:xfrm>
            <a:off x="466604" y="1267525"/>
            <a:ext cx="7676731" cy="217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0070C0"/>
                </a:solidFill>
              </a:rPr>
              <a:t>Policy and Systems Change Committee</a:t>
            </a:r>
            <a:endParaRPr lang="en-US" sz="2800" b="1" dirty="0">
              <a:solidFill>
                <a:srgbClr val="0070C0"/>
              </a:solidFill>
            </a:endParaRPr>
          </a:p>
        </p:txBody>
      </p:sp>
    </p:spTree>
    <p:extLst>
      <p:ext uri="{BB962C8B-B14F-4D97-AF65-F5344CB8AC3E}">
        <p14:creationId xmlns:p14="http://schemas.microsoft.com/office/powerpoint/2010/main" val="393407582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821531506"/>
              </p:ext>
            </p:extLst>
          </p:nvPr>
        </p:nvGraphicFramePr>
        <p:xfrm>
          <a:off x="620104" y="1721760"/>
          <a:ext cx="7683255" cy="2763520"/>
        </p:xfrm>
        <a:graphic>
          <a:graphicData uri="http://schemas.openxmlformats.org/drawingml/2006/table">
            <a:tbl>
              <a:tblPr>
                <a:tableStyleId>{5C22544A-7EE6-4342-B048-85BDC9FD1C3A}</a:tableStyleId>
              </a:tblPr>
              <a:tblGrid>
                <a:gridCol w="2151492"/>
                <a:gridCol w="1331275"/>
                <a:gridCol w="2560023"/>
                <a:gridCol w="1363374"/>
                <a:gridCol w="277091"/>
              </a:tblGrid>
              <a:tr h="416560">
                <a:tc gridSpan="5">
                  <a:txBody>
                    <a:bodyPr/>
                    <a:lstStyle/>
                    <a:p>
                      <a:pPr marL="0" marR="0">
                        <a:spcBef>
                          <a:spcPts val="0"/>
                        </a:spcBef>
                        <a:spcAft>
                          <a:spcPts val="0"/>
                        </a:spcAft>
                      </a:pPr>
                      <a:r>
                        <a:rPr lang="en-US" sz="1400" b="1" dirty="0">
                          <a:effectLst/>
                        </a:rPr>
                        <a:t>Objective 3: Mobilize and maintain an advocacy coalition in support of policy and systems change</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5760">
                <a:tc>
                  <a:txBody>
                    <a:bodyPr/>
                    <a:lstStyle/>
                    <a:p>
                      <a:pPr marL="0" marR="0">
                        <a:spcBef>
                          <a:spcPts val="0"/>
                        </a:spcBef>
                        <a:spcAft>
                          <a:spcPts val="0"/>
                        </a:spcAft>
                      </a:pPr>
                      <a:r>
                        <a:rPr lang="en-US" sz="1400" b="1">
                          <a:effectLst/>
                        </a:rPr>
                        <a:t>Action Step</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a:effectLst/>
                        </a:rPr>
                        <a:t>Lead &amp; Support</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a:effectLst/>
                        </a:rPr>
                        <a:t>Process Measure/Progress Indicator</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a:effectLst/>
                        </a:rPr>
                        <a:t>Completion Date</a:t>
                      </a:r>
                      <a:endParaRPr lang="en-US" sz="1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endParaRPr lang="en-US" sz="1400" b="1" dirty="0">
                        <a:effectLst/>
                        <a:latin typeface="Times New Roman" panose="02020603050405020304" pitchFamily="18" charset="0"/>
                        <a:ea typeface="Times New Roman" panose="02020603050405020304" pitchFamily="18" charset="0"/>
                      </a:endParaRPr>
                    </a:p>
                  </a:txBody>
                  <a:tcPr marL="68580" marR="68580" marT="0" marB="0"/>
                </a:tc>
              </a:tr>
              <a:tr h="502920">
                <a:tc>
                  <a:txBody>
                    <a:bodyPr/>
                    <a:lstStyle/>
                    <a:p>
                      <a:pPr marL="0" marR="0">
                        <a:spcBef>
                          <a:spcPts val="0"/>
                        </a:spcBef>
                        <a:spcAft>
                          <a:spcPts val="0"/>
                        </a:spcAft>
                      </a:pPr>
                      <a:r>
                        <a:rPr lang="en-US" sz="1400">
                          <a:effectLst/>
                        </a:rPr>
                        <a:t>Identify the members of advocacy coalition (tap into SC Tobacco Free Collaborative)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Hellen Dekle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Action group in place and empowered</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July 2, 2018</a:t>
                      </a:r>
                    </a:p>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502920">
                <a:tc>
                  <a:txBody>
                    <a:bodyPr/>
                    <a:lstStyle/>
                    <a:p>
                      <a:pPr marL="0" marR="0">
                        <a:spcBef>
                          <a:spcPts val="0"/>
                        </a:spcBef>
                        <a:spcAft>
                          <a:spcPts val="0"/>
                        </a:spcAft>
                      </a:pPr>
                      <a:r>
                        <a:rPr lang="en-US" sz="1400">
                          <a:effectLst/>
                        </a:rPr>
                        <a:t>Identify topic areas to focus on given population/clientele</a:t>
                      </a:r>
                      <a:endParaRPr lang="en-US" sz="14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r>
                        <a:rPr lang="en-US" sz="1400">
                          <a:effectLst/>
                        </a:rPr>
                        <a:t>Hellen Dekle/Reston Hartsell (working with Ian Hamilton)</a:t>
                      </a:r>
                      <a:endParaRPr lang="en-US" sz="14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r>
                        <a:rPr lang="en-US" sz="1400">
                          <a:effectLst/>
                        </a:rPr>
                        <a:t>Topic areas identified</a:t>
                      </a:r>
                      <a:endParaRPr lang="en-US" sz="14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r>
                        <a:rPr lang="en-US" sz="1400">
                          <a:effectLst/>
                        </a:rPr>
                        <a:t>December 2019</a:t>
                      </a:r>
                      <a:endParaRPr lang="en-US" sz="14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r>
            </a:tbl>
          </a:graphicData>
        </a:graphic>
      </p:graphicFrame>
      <p:sp>
        <p:nvSpPr>
          <p:cNvPr id="11" name="Title 1"/>
          <p:cNvSpPr txBox="1">
            <a:spLocks/>
          </p:cNvSpPr>
          <p:nvPr/>
        </p:nvSpPr>
        <p:spPr>
          <a:xfrm>
            <a:off x="466604" y="1267525"/>
            <a:ext cx="7676731" cy="217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0070C0"/>
                </a:solidFill>
              </a:rPr>
              <a:t>Policy and Systems Change Committee</a:t>
            </a:r>
            <a:endParaRPr lang="en-US" sz="2800" b="1" dirty="0">
              <a:solidFill>
                <a:srgbClr val="0070C0"/>
              </a:solidFill>
            </a:endParaRPr>
          </a:p>
        </p:txBody>
      </p:sp>
    </p:spTree>
    <p:extLst>
      <p:ext uri="{BB962C8B-B14F-4D97-AF65-F5344CB8AC3E}">
        <p14:creationId xmlns:p14="http://schemas.microsoft.com/office/powerpoint/2010/main" val="356780637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650950"/>
          </a:xfrm>
        </p:spPr>
        <p:txBody>
          <a:bodyPr>
            <a:noAutofit/>
          </a:bodyPr>
          <a:lstStyle/>
          <a:p>
            <a:r>
              <a:rPr lang="en-US" sz="3000" b="1" dirty="0" smtClean="0"/>
              <a:t>SAMHSA’s Recommendation</a:t>
            </a:r>
            <a:endParaRPr lang="en-US" sz="3000" b="1" dirty="0"/>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628650" y="1589103"/>
            <a:ext cx="7886700" cy="2340637"/>
          </a:xfrm>
        </p:spPr>
        <p:txBody>
          <a:bodyPr>
            <a:normAutofit fontScale="70000" lnSpcReduction="20000"/>
          </a:bodyPr>
          <a:lstStyle/>
          <a:p>
            <a:r>
              <a:rPr lang="en-US" dirty="0" smtClean="0"/>
              <a:t>“People </a:t>
            </a:r>
            <a:r>
              <a:rPr lang="en-US" dirty="0"/>
              <a:t>with mental and/or substance use disorders account for 40% of all cigarettes smoked in the United States. Research shows that quitting smoking can improve mental health and addiction recovery outcomes. To reduce the disparate use of tobacco by people with behavioral health conditions, </a:t>
            </a:r>
            <a:r>
              <a:rPr lang="en-US" b="1" dirty="0"/>
              <a:t>SAMHSA recommends the adoption of tobacco-free facility/grounds policies and the integration of tobacco treatment into behavioral healthcare</a:t>
            </a:r>
            <a:r>
              <a:rPr lang="en-US" b="1" dirty="0" smtClean="0"/>
              <a:t>.”</a:t>
            </a:r>
            <a:r>
              <a:rPr lang="en-US" dirty="0" smtClean="0">
                <a:solidFill>
                  <a:srgbClr val="0070C0"/>
                </a:solidFill>
              </a:rPr>
              <a:t>					</a:t>
            </a:r>
            <a:r>
              <a:rPr lang="en-US" dirty="0" smtClean="0"/>
              <a:t>												           </a:t>
            </a:r>
            <a:r>
              <a:rPr lang="en-US" sz="1700" dirty="0" smtClean="0"/>
              <a:t>(</a:t>
            </a:r>
            <a:r>
              <a:rPr lang="en-US" sz="1700" dirty="0"/>
              <a:t>Substance Abuse and Mental Health Services </a:t>
            </a:r>
            <a:r>
              <a:rPr lang="en-US" sz="1700" dirty="0" smtClean="0"/>
              <a:t>Administration, 2017)</a:t>
            </a:r>
            <a:endParaRPr lang="en-US" dirty="0" smtClean="0"/>
          </a:p>
        </p:txBody>
      </p:sp>
      <p:sp>
        <p:nvSpPr>
          <p:cNvPr id="7" name="Title 1"/>
          <p:cNvSpPr txBox="1">
            <a:spLocks/>
          </p:cNvSpPr>
          <p:nvPr/>
        </p:nvSpPr>
        <p:spPr>
          <a:xfrm>
            <a:off x="466604" y="3604265"/>
            <a:ext cx="7676731" cy="6509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solidFill>
                  <a:srgbClr val="0070C0"/>
                </a:solidFill>
              </a:rPr>
              <a:t>DAODAS’s Mission</a:t>
            </a:r>
            <a:endParaRPr lang="en-US" sz="3000" b="1" dirty="0">
              <a:solidFill>
                <a:srgbClr val="0070C0"/>
              </a:solidFill>
            </a:endParaRPr>
          </a:p>
        </p:txBody>
      </p:sp>
      <p:sp>
        <p:nvSpPr>
          <p:cNvPr id="9" name="Content Placeholder 5"/>
          <p:cNvSpPr txBox="1">
            <a:spLocks/>
          </p:cNvSpPr>
          <p:nvPr/>
        </p:nvSpPr>
        <p:spPr>
          <a:xfrm>
            <a:off x="628650" y="4255215"/>
            <a:ext cx="7886700" cy="234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solidFill>
                  <a:srgbClr val="0070C0"/>
                </a:solidFill>
              </a:rPr>
              <a:t>To ensure the availability and quality of a continuum of substance use services, thereby improving the health status, safety, and quality of life of individuals, families, and communities across South Carolina.</a:t>
            </a:r>
          </a:p>
          <a:p>
            <a:pPr marL="0" indent="0">
              <a:buNone/>
            </a:pPr>
            <a:r>
              <a:rPr lang="en-US" sz="2200" dirty="0" smtClean="0">
                <a:solidFill>
                  <a:srgbClr val="0070C0"/>
                </a:solidFill>
              </a:rPr>
              <a:t>			</a:t>
            </a:r>
            <a:r>
              <a:rPr lang="en-US" dirty="0" smtClean="0">
                <a:solidFill>
                  <a:srgbClr val="0070C0"/>
                </a:solidFill>
              </a:rPr>
              <a:t>	</a:t>
            </a:r>
            <a:r>
              <a:rPr lang="en-US" sz="1200" dirty="0" smtClean="0">
                <a:solidFill>
                  <a:srgbClr val="0070C0"/>
                </a:solidFill>
              </a:rPr>
              <a:t>(</a:t>
            </a:r>
            <a:r>
              <a:rPr lang="en-US" sz="1200" dirty="0">
                <a:solidFill>
                  <a:srgbClr val="0070C0"/>
                </a:solidFill>
              </a:rPr>
              <a:t>Department of Alcohol and Other Drug Abuse </a:t>
            </a:r>
            <a:r>
              <a:rPr lang="en-US" sz="1200" dirty="0" smtClean="0">
                <a:solidFill>
                  <a:srgbClr val="0070C0"/>
                </a:solidFill>
              </a:rPr>
              <a:t>Services, 2018)</a:t>
            </a:r>
            <a:endParaRPr lang="en-US" sz="2200" dirty="0" smtClean="0">
              <a:solidFill>
                <a:srgbClr val="0070C0"/>
              </a:solidFill>
            </a:endParaRPr>
          </a:p>
        </p:txBody>
      </p:sp>
    </p:spTree>
    <p:extLst>
      <p:ext uri="{BB962C8B-B14F-4D97-AF65-F5344CB8AC3E}">
        <p14:creationId xmlns:p14="http://schemas.microsoft.com/office/powerpoint/2010/main" val="2086464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61" y="868417"/>
            <a:ext cx="7676731" cy="683581"/>
          </a:xfrm>
        </p:spPr>
        <p:txBody>
          <a:bodyPr>
            <a:noAutofit/>
          </a:bodyPr>
          <a:lstStyle/>
          <a:p>
            <a:r>
              <a:rPr lang="en-US" sz="3000" b="1" dirty="0" smtClean="0"/>
              <a:t>Tobacco Treatment for Persons with Substance Use Disorders </a:t>
            </a:r>
            <a:endParaRPr lang="en-US" sz="3000" b="1" dirty="0"/>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518382" y="1695636"/>
            <a:ext cx="7886700" cy="4953740"/>
          </a:xfrm>
        </p:spPr>
        <p:txBody>
          <a:bodyPr>
            <a:normAutofit/>
          </a:bodyPr>
          <a:lstStyle/>
          <a:p>
            <a:r>
              <a:rPr lang="en-US" sz="2400" dirty="0" smtClean="0"/>
              <a:t>They need to quit</a:t>
            </a:r>
          </a:p>
          <a:p>
            <a:pPr lvl="1"/>
            <a:r>
              <a:rPr lang="en-US" sz="2000" dirty="0" smtClean="0"/>
              <a:t>Treating tobacco use saves lives and is a key part of holistic, individualized treatment planning. </a:t>
            </a:r>
          </a:p>
          <a:p>
            <a:r>
              <a:rPr lang="en-US" sz="2400" dirty="0" smtClean="0"/>
              <a:t>They can quit</a:t>
            </a:r>
          </a:p>
          <a:p>
            <a:pPr lvl="1"/>
            <a:r>
              <a:rPr lang="en-US" sz="2000" dirty="0" smtClean="0"/>
              <a:t>People with substance use disorders can successfully quit using tobacco. </a:t>
            </a:r>
          </a:p>
          <a:p>
            <a:r>
              <a:rPr lang="en-US" sz="2400" dirty="0" smtClean="0"/>
              <a:t>They can quit using tobacco, while successfully addressing their use of alcohol and/or other drugs</a:t>
            </a:r>
          </a:p>
          <a:p>
            <a:pPr lvl="1"/>
            <a:r>
              <a:rPr lang="en-US" sz="2000" dirty="0" smtClean="0"/>
              <a:t>Stopping tobacco use does not appear to negatively affect treatment of alcohol and other drugs, and may even help clients with their alcohol and other drug use. </a:t>
            </a:r>
            <a:endParaRPr lang="en-US" sz="2000" dirty="0"/>
          </a:p>
          <a:p>
            <a:pPr marL="457200" lvl="1" indent="0">
              <a:buNone/>
            </a:pPr>
            <a:endParaRPr lang="en-US" sz="1600" dirty="0"/>
          </a:p>
          <a:p>
            <a:pPr marL="457200" lvl="1" indent="0">
              <a:buNone/>
            </a:pPr>
            <a:r>
              <a:rPr lang="en-US" sz="1600" dirty="0" smtClean="0"/>
              <a:t>				(Tobacco Treatment for Persons with Substance 				Use Disorders: A Toolkit for Substance Abuse 				Treatment Providers, 2004)</a:t>
            </a:r>
          </a:p>
        </p:txBody>
      </p:sp>
    </p:spTree>
    <p:extLst>
      <p:ext uri="{BB962C8B-B14F-4D97-AF65-F5344CB8AC3E}">
        <p14:creationId xmlns:p14="http://schemas.microsoft.com/office/powerpoint/2010/main" val="3729596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536138" y="834501"/>
            <a:ext cx="7886700" cy="5712274"/>
          </a:xfrm>
        </p:spPr>
        <p:txBody>
          <a:bodyPr>
            <a:normAutofit lnSpcReduction="10000"/>
          </a:bodyPr>
          <a:lstStyle/>
          <a:p>
            <a:pPr marL="0" indent="0" algn="ctr">
              <a:buNone/>
            </a:pPr>
            <a:endParaRPr lang="en-US" sz="3200" dirty="0" smtClean="0"/>
          </a:p>
          <a:p>
            <a:pPr marL="0" indent="0" algn="ctr">
              <a:buNone/>
            </a:pPr>
            <a:r>
              <a:rPr lang="en-US" sz="3200" dirty="0" smtClean="0"/>
              <a:t>“Tobacco is a big blind spot for many in our field. We are used to working with clients with what sound like more severe problems…but sometimes we forget that tobacco kills more of our clients than all those other ‘serious’ drugs put together.”</a:t>
            </a:r>
          </a:p>
          <a:p>
            <a:pPr marL="0" indent="0" algn="ctr">
              <a:buNone/>
            </a:pPr>
            <a:endParaRPr lang="en-US" sz="3200" dirty="0" smtClean="0"/>
          </a:p>
          <a:p>
            <a:pPr marL="0" indent="0">
              <a:buNone/>
            </a:pPr>
            <a:r>
              <a:rPr lang="en-US" sz="2000" dirty="0" smtClean="0"/>
              <a:t>- Erik Stone, MS, CACIII, Director of Compliance and Quality Improvement, Signal Behavioral Health Network </a:t>
            </a:r>
            <a:endParaRPr lang="en-US" sz="1800" dirty="0"/>
          </a:p>
          <a:p>
            <a:pPr marL="457200" lvl="1" indent="0">
              <a:buNone/>
            </a:pPr>
            <a:endParaRPr lang="en-US" sz="1600" dirty="0" smtClean="0"/>
          </a:p>
          <a:p>
            <a:pPr marL="457200" lvl="1" indent="0">
              <a:buNone/>
            </a:pPr>
            <a:endParaRPr lang="en-US" sz="1600" dirty="0"/>
          </a:p>
          <a:p>
            <a:pPr marL="457200" lvl="1" indent="0">
              <a:buNone/>
            </a:pPr>
            <a:endParaRPr lang="en-US" sz="1600" dirty="0"/>
          </a:p>
          <a:p>
            <a:pPr marL="457200" lvl="1" indent="0">
              <a:buNone/>
            </a:pPr>
            <a:r>
              <a:rPr lang="en-US" sz="1600" dirty="0" smtClean="0"/>
              <a:t>				(Tobacco Treatment for Persons with Substance 				Use Disorders: A Toolkit for Substance Abuse 				Treatment Providers, 2004)</a:t>
            </a:r>
          </a:p>
        </p:txBody>
      </p:sp>
    </p:spTree>
    <p:extLst>
      <p:ext uri="{BB962C8B-B14F-4D97-AF65-F5344CB8AC3E}">
        <p14:creationId xmlns:p14="http://schemas.microsoft.com/office/powerpoint/2010/main" val="1508301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27" y="999981"/>
            <a:ext cx="7676731" cy="351877"/>
          </a:xfrm>
        </p:spPr>
        <p:txBody>
          <a:bodyPr>
            <a:noAutofit/>
          </a:bodyPr>
          <a:lstStyle/>
          <a:p>
            <a:r>
              <a:rPr lang="en-US" sz="3000" b="1" dirty="0" smtClean="0">
                <a:solidFill>
                  <a:srgbClr val="0070C0"/>
                </a:solidFill>
              </a:rPr>
              <a:t>References</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628650" y="1595871"/>
            <a:ext cx="7886700" cy="4351338"/>
          </a:xfrm>
        </p:spPr>
        <p:txBody>
          <a:bodyPr>
            <a:normAutofit/>
          </a:bodyPr>
          <a:lstStyle/>
          <a:p>
            <a:r>
              <a:rPr lang="en-US" sz="2000" dirty="0" smtClean="0">
                <a:solidFill>
                  <a:srgbClr val="0070C0"/>
                </a:solidFill>
              </a:rPr>
              <a:t>Bodestyne, J.J. (2018). </a:t>
            </a:r>
            <a:r>
              <a:rPr lang="en-US" sz="2000" i="1" dirty="0" smtClean="0">
                <a:solidFill>
                  <a:srgbClr val="0070C0"/>
                </a:solidFill>
              </a:rPr>
              <a:t>South </a:t>
            </a:r>
            <a:r>
              <a:rPr lang="en-US" sz="2000" i="1" dirty="0" err="1" smtClean="0">
                <a:solidFill>
                  <a:srgbClr val="0070C0"/>
                </a:solidFill>
              </a:rPr>
              <a:t>carolina</a:t>
            </a:r>
            <a:r>
              <a:rPr lang="en-US" sz="2000" i="1" dirty="0" smtClean="0">
                <a:solidFill>
                  <a:srgbClr val="0070C0"/>
                </a:solidFill>
              </a:rPr>
              <a:t> leadership academy for tobacco-free recovery state strategy session: draft action plan </a:t>
            </a:r>
            <a:r>
              <a:rPr lang="en-US" sz="2000" dirty="0" smtClean="0">
                <a:solidFill>
                  <a:srgbClr val="0070C0"/>
                </a:solidFill>
              </a:rPr>
              <a:t>[Word document]. Retrieved from personal communication with J.J. Bodestyne on July 5, 2018. </a:t>
            </a:r>
          </a:p>
          <a:p>
            <a:r>
              <a:rPr lang="en-US" sz="2000" dirty="0" smtClean="0">
                <a:solidFill>
                  <a:srgbClr val="0070C0"/>
                </a:solidFill>
              </a:rPr>
              <a:t>Substance Abuse and Mental Health Services Administration (2017). Tobacco</a:t>
            </a:r>
            <a:r>
              <a:rPr lang="en-US" sz="2000" dirty="0">
                <a:solidFill>
                  <a:srgbClr val="0070C0"/>
                </a:solidFill>
              </a:rPr>
              <a:t>. </a:t>
            </a:r>
            <a:r>
              <a:rPr lang="en-US" sz="2000" dirty="0" smtClean="0">
                <a:solidFill>
                  <a:srgbClr val="0070C0"/>
                </a:solidFill>
              </a:rPr>
              <a:t>Retrieved from </a:t>
            </a:r>
            <a:r>
              <a:rPr lang="en-US" sz="2000" dirty="0" smtClean="0">
                <a:solidFill>
                  <a:srgbClr val="0070C0"/>
                </a:solidFill>
                <a:hlinkClick r:id="rId4"/>
              </a:rPr>
              <a:t>https</a:t>
            </a:r>
            <a:r>
              <a:rPr lang="en-US" sz="2000" dirty="0">
                <a:solidFill>
                  <a:srgbClr val="0070C0"/>
                </a:solidFill>
                <a:hlinkClick r:id="rId4"/>
              </a:rPr>
              <a:t>://</a:t>
            </a:r>
            <a:r>
              <a:rPr lang="en-US" sz="2000" dirty="0" smtClean="0">
                <a:solidFill>
                  <a:srgbClr val="0070C0"/>
                </a:solidFill>
                <a:hlinkClick r:id="rId4"/>
              </a:rPr>
              <a:t>www.samhsa.gov/atod/tobacco</a:t>
            </a:r>
            <a:r>
              <a:rPr lang="en-US" sz="2000" dirty="0" smtClean="0">
                <a:solidFill>
                  <a:srgbClr val="0070C0"/>
                </a:solidFill>
              </a:rPr>
              <a:t> </a:t>
            </a:r>
          </a:p>
          <a:p>
            <a:r>
              <a:rPr lang="en-US" sz="2000" dirty="0" smtClean="0">
                <a:solidFill>
                  <a:srgbClr val="0070C0"/>
                </a:solidFill>
              </a:rPr>
              <a:t>Department of Alcohol and Other Drug Abuse Services. (2018). Welcome to DAODAS: About. Retrieved from </a:t>
            </a:r>
            <a:r>
              <a:rPr lang="en-US" sz="2000" dirty="0">
                <a:solidFill>
                  <a:srgbClr val="0070C0"/>
                </a:solidFill>
                <a:hlinkClick r:id="rId5"/>
              </a:rPr>
              <a:t>http://www.daodas.sc.gov/about</a:t>
            </a:r>
            <a:r>
              <a:rPr lang="en-US" sz="2000" dirty="0" smtClean="0">
                <a:solidFill>
                  <a:srgbClr val="0070C0"/>
                </a:solidFill>
                <a:hlinkClick r:id="rId5"/>
              </a:rPr>
              <a:t>/</a:t>
            </a:r>
            <a:r>
              <a:rPr lang="en-US" sz="2000" dirty="0" smtClean="0">
                <a:solidFill>
                  <a:srgbClr val="0070C0"/>
                </a:solidFill>
              </a:rPr>
              <a:t> </a:t>
            </a:r>
          </a:p>
          <a:p>
            <a:r>
              <a:rPr lang="en-US" sz="2000" dirty="0">
                <a:solidFill>
                  <a:srgbClr val="0070C0"/>
                </a:solidFill>
              </a:rPr>
              <a:t>Tobacco Treatment for Persons with </a:t>
            </a:r>
            <a:r>
              <a:rPr lang="en-US" sz="2000" dirty="0" smtClean="0">
                <a:solidFill>
                  <a:srgbClr val="0070C0"/>
                </a:solidFill>
              </a:rPr>
              <a:t>Substance Use </a:t>
            </a:r>
            <a:r>
              <a:rPr lang="en-US" sz="2000" dirty="0">
                <a:solidFill>
                  <a:srgbClr val="0070C0"/>
                </a:solidFill>
              </a:rPr>
              <a:t>Disorders: A Toolkit for Substance </a:t>
            </a:r>
            <a:r>
              <a:rPr lang="en-US" sz="2000" dirty="0" smtClean="0">
                <a:solidFill>
                  <a:srgbClr val="0070C0"/>
                </a:solidFill>
              </a:rPr>
              <a:t>Abuse Treatment Providers. (2004). </a:t>
            </a:r>
            <a:r>
              <a:rPr lang="en-US" sz="2000" dirty="0">
                <a:solidFill>
                  <a:srgbClr val="0070C0"/>
                </a:solidFill>
              </a:rPr>
              <a:t>Retrieved from </a:t>
            </a:r>
            <a:r>
              <a:rPr lang="en-US" sz="2000" dirty="0">
                <a:solidFill>
                  <a:srgbClr val="0070C0"/>
                </a:solidFill>
                <a:hlinkClick r:id="rId6"/>
              </a:rPr>
              <a:t>https://</a:t>
            </a:r>
            <a:r>
              <a:rPr lang="en-US" sz="2000" dirty="0" smtClean="0">
                <a:solidFill>
                  <a:srgbClr val="0070C0"/>
                </a:solidFill>
                <a:hlinkClick r:id="rId6"/>
              </a:rPr>
              <a:t>www.dshs.wa.gov/sites/default/files/BHSIA/dbh/documents/COTobaccoToolkit.pdf</a:t>
            </a:r>
            <a:r>
              <a:rPr lang="en-US" sz="2000" dirty="0" smtClean="0">
                <a:solidFill>
                  <a:srgbClr val="0070C0"/>
                </a:solidFill>
              </a:rPr>
              <a:t> </a:t>
            </a:r>
          </a:p>
        </p:txBody>
      </p:sp>
    </p:spTree>
    <p:extLst>
      <p:ext uri="{BB962C8B-B14F-4D97-AF65-F5344CB8AC3E}">
        <p14:creationId xmlns:p14="http://schemas.microsoft.com/office/powerpoint/2010/main" val="338146589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5" y="1113109"/>
            <a:ext cx="7143750" cy="351877"/>
          </a:xfrm>
        </p:spPr>
        <p:txBody>
          <a:bodyPr>
            <a:noAutofit/>
          </a:bodyPr>
          <a:lstStyle/>
          <a:p>
            <a:r>
              <a:rPr lang="en-US" sz="3000" b="1" dirty="0" smtClean="0">
                <a:solidFill>
                  <a:srgbClr val="0070C0"/>
                </a:solidFill>
              </a:rPr>
              <a:t>Objectives</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6605" y="1822127"/>
            <a:ext cx="8499974" cy="292387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70C0"/>
                </a:solidFill>
              </a:rPr>
              <a:t>Provide </a:t>
            </a:r>
            <a:r>
              <a:rPr lang="en-US" sz="2400" dirty="0">
                <a:solidFill>
                  <a:srgbClr val="0070C0"/>
                </a:solidFill>
              </a:rPr>
              <a:t>a</a:t>
            </a:r>
            <a:r>
              <a:rPr lang="en-US" sz="2400" dirty="0" smtClean="0">
                <a:solidFill>
                  <a:srgbClr val="0070C0"/>
                </a:solidFill>
              </a:rPr>
              <a:t> </a:t>
            </a:r>
            <a:r>
              <a:rPr lang="en-US" sz="2400" dirty="0">
                <a:solidFill>
                  <a:srgbClr val="0070C0"/>
                </a:solidFill>
              </a:rPr>
              <a:t>b</a:t>
            </a:r>
            <a:r>
              <a:rPr lang="en-US" sz="2400" dirty="0" smtClean="0">
                <a:solidFill>
                  <a:srgbClr val="0070C0"/>
                </a:solidFill>
              </a:rPr>
              <a:t>rief overview of the SC Leadership Academy for Tobacco-Free Recovery State Strategy Session </a:t>
            </a:r>
          </a:p>
          <a:p>
            <a:pPr marL="285750" indent="-285750">
              <a:lnSpc>
                <a:spcPct val="150000"/>
              </a:lnSpc>
              <a:buFont typeface="Arial" panose="020B0604020202020204" pitchFamily="34" charset="0"/>
              <a:buChar char="•"/>
            </a:pPr>
            <a:r>
              <a:rPr lang="en-US" sz="2400" dirty="0" smtClean="0">
                <a:solidFill>
                  <a:srgbClr val="0070C0"/>
                </a:solidFill>
              </a:rPr>
              <a:t>Discuss the baselines measures and selected targets  </a:t>
            </a:r>
          </a:p>
          <a:p>
            <a:pPr marL="285750" indent="-285750">
              <a:lnSpc>
                <a:spcPct val="150000"/>
              </a:lnSpc>
              <a:buFont typeface="Arial" panose="020B0604020202020204" pitchFamily="34" charset="0"/>
              <a:buChar char="•"/>
            </a:pPr>
            <a:r>
              <a:rPr lang="en-US" sz="2400" dirty="0" smtClean="0">
                <a:solidFill>
                  <a:srgbClr val="0070C0"/>
                </a:solidFill>
              </a:rPr>
              <a:t>Discuss DAODAS’s commitments </a:t>
            </a:r>
          </a:p>
          <a:p>
            <a:pPr marL="285750" indent="-285750">
              <a:lnSpc>
                <a:spcPct val="150000"/>
              </a:lnSpc>
              <a:buFont typeface="Arial" panose="020B0604020202020204" pitchFamily="34" charset="0"/>
              <a:buChar char="•"/>
            </a:pPr>
            <a:r>
              <a:rPr lang="en-US" sz="2400" dirty="0" smtClean="0">
                <a:solidFill>
                  <a:srgbClr val="0070C0"/>
                </a:solidFill>
              </a:rPr>
              <a:t>Discuss How The 301 System Can Strengthen Our Efforts</a:t>
            </a:r>
          </a:p>
          <a:p>
            <a:endParaRPr lang="en-US" sz="2800"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5405" y="4462245"/>
            <a:ext cx="3152654" cy="2101768"/>
          </a:xfrm>
          <a:prstGeom prst="rect">
            <a:avLst/>
          </a:prstGeom>
          <a:effectLst>
            <a:softEdge rad="107950"/>
          </a:effectLst>
        </p:spPr>
      </p:pic>
    </p:spTree>
    <p:extLst>
      <p:ext uri="{BB962C8B-B14F-4D97-AF65-F5344CB8AC3E}">
        <p14:creationId xmlns:p14="http://schemas.microsoft.com/office/powerpoint/2010/main" val="262544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5" y="1113109"/>
            <a:ext cx="7143750" cy="351877"/>
          </a:xfrm>
        </p:spPr>
        <p:txBody>
          <a:bodyPr>
            <a:noAutofit/>
          </a:bodyPr>
          <a:lstStyle/>
          <a:p>
            <a:r>
              <a:rPr lang="en-US" sz="3000" b="1" dirty="0" smtClean="0">
                <a:solidFill>
                  <a:srgbClr val="0070C0"/>
                </a:solidFill>
              </a:rPr>
              <a:t>What are Leadership and Policy Academies?</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6605" y="1822127"/>
            <a:ext cx="8499974" cy="458587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70C0"/>
                </a:solidFill>
              </a:rPr>
              <a:t>SAMHSA-supported strategic planning sessions, which help state, local, tribal, and federal entities improve their services to those with and at risk for substance use and mental health disorders.</a:t>
            </a:r>
          </a:p>
          <a:p>
            <a:pPr marL="285750" indent="-285750">
              <a:buFont typeface="Arial" panose="020B0604020202020204" pitchFamily="34" charset="0"/>
              <a:buChar char="•"/>
            </a:pPr>
            <a:r>
              <a:rPr lang="en-US" sz="2400" dirty="0" smtClean="0">
                <a:solidFill>
                  <a:srgbClr val="0070C0"/>
                </a:solidFill>
              </a:rPr>
              <a:t>Goals of Academies Include:</a:t>
            </a:r>
          </a:p>
          <a:p>
            <a:pPr marL="742950" lvl="1" indent="-285750">
              <a:buFont typeface="Arial" panose="020B0604020202020204" pitchFamily="34" charset="0"/>
              <a:buChar char="•"/>
            </a:pPr>
            <a:r>
              <a:rPr lang="en-US" sz="2400" dirty="0" smtClean="0">
                <a:solidFill>
                  <a:srgbClr val="0070C0"/>
                </a:solidFill>
              </a:rPr>
              <a:t>Incorporating evidence-based practices</a:t>
            </a:r>
          </a:p>
          <a:p>
            <a:pPr marL="742950" lvl="1" indent="-285750">
              <a:buFont typeface="Arial" panose="020B0604020202020204" pitchFamily="34" charset="0"/>
              <a:buChar char="•"/>
            </a:pPr>
            <a:r>
              <a:rPr lang="en-US" sz="2400" dirty="0" smtClean="0">
                <a:solidFill>
                  <a:srgbClr val="0070C0"/>
                </a:solidFill>
              </a:rPr>
              <a:t>Increasing interagency collaboration and communication</a:t>
            </a:r>
          </a:p>
          <a:p>
            <a:pPr marL="742950" lvl="1" indent="-285750">
              <a:buFont typeface="Arial" panose="020B0604020202020204" pitchFamily="34" charset="0"/>
              <a:buChar char="•"/>
            </a:pPr>
            <a:r>
              <a:rPr lang="en-US" sz="2400" dirty="0" smtClean="0">
                <a:solidFill>
                  <a:srgbClr val="0070C0"/>
                </a:solidFill>
              </a:rPr>
              <a:t>Improving system capacity and eliminating system gaps</a:t>
            </a:r>
          </a:p>
          <a:p>
            <a:pPr marL="742950" lvl="1" indent="-285750">
              <a:buFont typeface="Arial" panose="020B0604020202020204" pitchFamily="34" charset="0"/>
              <a:buChar char="•"/>
            </a:pPr>
            <a:r>
              <a:rPr lang="en-US" sz="2400" dirty="0" smtClean="0">
                <a:solidFill>
                  <a:srgbClr val="0070C0"/>
                </a:solidFill>
              </a:rPr>
              <a:t>Increasing access to the most appropriate care</a:t>
            </a:r>
          </a:p>
          <a:p>
            <a:pPr marL="742950" lvl="1" indent="-285750">
              <a:buFont typeface="Arial" panose="020B0604020202020204" pitchFamily="34" charset="0"/>
              <a:buChar char="•"/>
            </a:pPr>
            <a:endParaRPr lang="en-US" sz="2400" dirty="0" smtClean="0">
              <a:solidFill>
                <a:srgbClr val="0070C0"/>
              </a:solidFill>
            </a:endParaRPr>
          </a:p>
          <a:p>
            <a:pPr marL="742950" lvl="1" indent="-285750">
              <a:buFont typeface="Arial" panose="020B0604020202020204" pitchFamily="34" charset="0"/>
              <a:buChar char="•"/>
            </a:pPr>
            <a:endParaRPr lang="en-US" sz="2400" dirty="0" smtClean="0">
              <a:solidFill>
                <a:srgbClr val="0070C0"/>
              </a:solidFill>
            </a:endParaRPr>
          </a:p>
          <a:p>
            <a:pPr marL="285750" indent="-285750">
              <a:buFont typeface="Arial" panose="020B0604020202020204" pitchFamily="34" charset="0"/>
              <a:buChar char="•"/>
            </a:pPr>
            <a:endParaRPr lang="en-US" sz="2800" dirty="0">
              <a:solidFill>
                <a:srgbClr val="0070C0"/>
              </a:solidFill>
            </a:endParaRPr>
          </a:p>
        </p:txBody>
      </p:sp>
      <p:pic>
        <p:nvPicPr>
          <p:cNvPr id="2050" name="Picture 2" descr="https://images.unsplash.com/photo-1512758017271-d7b84c2113f1?ixlib=rb-0.3.5&amp;ixid=eyJhcHBfaWQiOjEyMDd9&amp;s=9a027edb5b7b5ef475a0a4441a54b630&amp;w=1000&amp;q=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927" y="5511113"/>
            <a:ext cx="1939330" cy="994460"/>
          </a:xfrm>
          <a:prstGeom prst="rect">
            <a:avLst/>
          </a:prstGeom>
          <a:solidFill>
            <a:schemeClr val="accent1">
              <a:alpha val="98000"/>
            </a:schemeClr>
          </a:solidFill>
          <a:ln>
            <a:solidFill>
              <a:schemeClr val="accent1"/>
            </a:solidFill>
          </a:ln>
        </p:spPr>
      </p:pic>
    </p:spTree>
    <p:extLst>
      <p:ext uri="{BB962C8B-B14F-4D97-AF65-F5344CB8AC3E}">
        <p14:creationId xmlns:p14="http://schemas.microsoft.com/office/powerpoint/2010/main" val="4044526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351877"/>
          </a:xfrm>
        </p:spPr>
        <p:txBody>
          <a:bodyPr>
            <a:noAutofit/>
          </a:bodyPr>
          <a:lstStyle/>
          <a:p>
            <a:r>
              <a:rPr lang="en-US" sz="3000" b="1" dirty="0" smtClean="0">
                <a:solidFill>
                  <a:srgbClr val="0070C0"/>
                </a:solidFill>
              </a:rPr>
              <a:t>Participating Organizations </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66604" y="1472215"/>
            <a:ext cx="8384788" cy="5811847"/>
          </a:xfrm>
          <a:prstGeom prst="rect">
            <a:avLst/>
          </a:prstGeom>
        </p:spPr>
        <p:txBody>
          <a:bodyPr wrap="square" numCol="2">
            <a:spAutoFit/>
          </a:bodyPr>
          <a:lstStyle/>
          <a:p>
            <a:pPr marL="342900" marR="0" lvl="0" indent="-342900">
              <a:spcBef>
                <a:spcPts val="0"/>
              </a:spcBef>
              <a:spcAft>
                <a:spcPts val="1000"/>
              </a:spcAft>
              <a:buFont typeface="Symbol" panose="05050102010706020507" pitchFamily="18" charset="2"/>
              <a:buChar char=""/>
              <a:tabLst>
                <a:tab pos="5486400" algn="r"/>
              </a:tabLst>
            </a:pPr>
            <a:r>
              <a:rPr lang="en-US" sz="1400" dirty="0" smtClean="0">
                <a:solidFill>
                  <a:srgbClr val="0070C0"/>
                </a:solidFill>
                <a:latin typeface="Calibri" panose="020F0502020204030204" pitchFamily="34" charset="0"/>
                <a:ea typeface="Calibri" panose="020F0502020204030204" pitchFamily="34" charset="0"/>
              </a:rPr>
              <a:t>Alliance </a:t>
            </a:r>
            <a:r>
              <a:rPr lang="en-US" sz="1400" dirty="0">
                <a:solidFill>
                  <a:srgbClr val="0070C0"/>
                </a:solidFill>
                <a:latin typeface="Calibri" panose="020F0502020204030204" pitchFamily="34" charset="0"/>
                <a:ea typeface="Calibri" panose="020F0502020204030204" pitchFamily="34" charset="0"/>
              </a:rPr>
              <a:t>for a Healthier South Carolina</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Fairfield Behavioral Health</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G. </a:t>
            </a:r>
            <a:r>
              <a:rPr lang="en-US" sz="1400" dirty="0" err="1">
                <a:solidFill>
                  <a:srgbClr val="0070C0"/>
                </a:solidFill>
                <a:latin typeface="Calibri" panose="020F0502020204030204" pitchFamily="34" charset="0"/>
                <a:ea typeface="Calibri" panose="020F0502020204030204" pitchFamily="34" charset="0"/>
              </a:rPr>
              <a:t>Werber</a:t>
            </a:r>
            <a:r>
              <a:rPr lang="en-US" sz="1400" dirty="0">
                <a:solidFill>
                  <a:srgbClr val="0070C0"/>
                </a:solidFill>
                <a:latin typeface="Calibri" panose="020F0502020204030204" pitchFamily="34" charset="0"/>
                <a:ea typeface="Calibri" panose="020F0502020204030204" pitchFamily="34" charset="0"/>
              </a:rPr>
              <a:t> Bryan Psychiatric Hospital</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Hold Out the Lifeline</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Lexington/Richland Alcohol and Drug Abuse </a:t>
            </a:r>
            <a:r>
              <a:rPr lang="en-US" sz="1400" dirty="0" smtClean="0">
                <a:solidFill>
                  <a:srgbClr val="0070C0"/>
                </a:solidFill>
                <a:latin typeface="Calibri" panose="020F0502020204030204" pitchFamily="34" charset="0"/>
                <a:ea typeface="Calibri" panose="020F0502020204030204" pitchFamily="34" charset="0"/>
              </a:rPr>
              <a:t> Council </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Morris Village Alcohol and Drug Addiction Treatment Center</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National Council for Behavioral Health (NBHN)</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Substance Abuse and Mental Health Services (SAMHSA)</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Select Health of South Carolina</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Smoking Cessation Leadership Center</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South Carolina Department of Alcohol and Other Drug Abuse Services</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endParaRPr lang="en-US" sz="1400" dirty="0" smtClean="0">
              <a:solidFill>
                <a:srgbClr val="0070C0"/>
              </a:solidFill>
              <a:latin typeface="Calibri" panose="020F0502020204030204" pitchFamily="34" charset="0"/>
              <a:ea typeface="Calibri" panose="020F0502020204030204" pitchFamily="34" charset="0"/>
            </a:endParaRPr>
          </a:p>
          <a:p>
            <a:pPr marL="342900" marR="0" lvl="0" indent="-342900">
              <a:spcBef>
                <a:spcPts val="0"/>
              </a:spcBef>
              <a:spcAft>
                <a:spcPts val="1000"/>
              </a:spcAft>
              <a:buFont typeface="Symbol" panose="05050102010706020507" pitchFamily="18" charset="2"/>
              <a:buChar char=""/>
              <a:tabLst>
                <a:tab pos="5486400" algn="r"/>
              </a:tabLst>
            </a:pPr>
            <a:endParaRPr lang="en-US" sz="1400" dirty="0">
              <a:solidFill>
                <a:srgbClr val="0070C0"/>
              </a:solidFill>
              <a:latin typeface="Calibri" panose="020F0502020204030204" pitchFamily="34" charset="0"/>
              <a:ea typeface="Calibri" panose="020F0502020204030204" pitchFamily="34" charset="0"/>
            </a:endParaRPr>
          </a:p>
          <a:p>
            <a:pPr marL="342900" marR="0" lvl="0" indent="-342900">
              <a:spcBef>
                <a:spcPts val="0"/>
              </a:spcBef>
              <a:spcAft>
                <a:spcPts val="1000"/>
              </a:spcAft>
              <a:buFont typeface="Symbol" panose="05050102010706020507" pitchFamily="18" charset="2"/>
              <a:buChar char=""/>
              <a:tabLst>
                <a:tab pos="5486400" algn="r"/>
              </a:tabLst>
            </a:pPr>
            <a:endParaRPr lang="en-US" sz="1400" dirty="0" smtClean="0">
              <a:solidFill>
                <a:srgbClr val="0070C0"/>
              </a:solidFill>
              <a:latin typeface="Calibri" panose="020F0502020204030204" pitchFamily="34" charset="0"/>
              <a:ea typeface="Calibri" panose="020F0502020204030204" pitchFamily="34" charset="0"/>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smtClean="0">
                <a:solidFill>
                  <a:srgbClr val="0070C0"/>
                </a:solidFill>
                <a:latin typeface="Calibri" panose="020F0502020204030204" pitchFamily="34" charset="0"/>
                <a:ea typeface="Calibri" panose="020F0502020204030204" pitchFamily="34" charset="0"/>
              </a:rPr>
              <a:t>South </a:t>
            </a:r>
            <a:r>
              <a:rPr lang="en-US" sz="1400" dirty="0">
                <a:solidFill>
                  <a:srgbClr val="0070C0"/>
                </a:solidFill>
                <a:latin typeface="Calibri" panose="020F0502020204030204" pitchFamily="34" charset="0"/>
                <a:ea typeface="Calibri" panose="020F0502020204030204" pitchFamily="34" charset="0"/>
              </a:rPr>
              <a:t>Carolina Department of Health and Environmental Control</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South Carolina Department of Health and Human Services</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South Carolina Department of Mental Health</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South Carolina Department of Social Services</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South Carolina Office of Rural Health</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South Carolina SHARE</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South Carolina State Housing Finance and Development Authority</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South Carolina Tobacco-Free Collaborative</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South Carolina Youth Suicide Prevention Initiative</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Three Rivers Behavioral Health</a:t>
            </a:r>
            <a:endParaRPr lang="en-US" sz="1400" dirty="0">
              <a:solidFill>
                <a:srgbClr val="0070C0"/>
              </a:solidFill>
            </a:endParaRPr>
          </a:p>
          <a:p>
            <a:pPr marL="342900" marR="0" lvl="0" indent="-342900">
              <a:spcBef>
                <a:spcPts val="0"/>
              </a:spcBef>
              <a:spcAft>
                <a:spcPts val="1000"/>
              </a:spcAft>
              <a:buFont typeface="Symbol" panose="05050102010706020507" pitchFamily="18" charset="2"/>
              <a:buChar char=""/>
              <a:tabLst>
                <a:tab pos="5486400" algn="r"/>
              </a:tabLst>
            </a:pPr>
            <a:r>
              <a:rPr lang="en-US" sz="1400" dirty="0">
                <a:solidFill>
                  <a:srgbClr val="0070C0"/>
                </a:solidFill>
                <a:latin typeface="Calibri" panose="020F0502020204030204" pitchFamily="34" charset="0"/>
                <a:ea typeface="Calibri" panose="020F0502020204030204" pitchFamily="34" charset="0"/>
              </a:rPr>
              <a:t>University of South Carolina</a:t>
            </a:r>
            <a:endParaRPr lang="en-US" sz="1400" dirty="0">
              <a:solidFill>
                <a:srgbClr val="0070C0"/>
              </a:solidFill>
              <a:effectLst/>
            </a:endParaRPr>
          </a:p>
        </p:txBody>
      </p:sp>
    </p:spTree>
    <p:extLst>
      <p:ext uri="{BB962C8B-B14F-4D97-AF65-F5344CB8AC3E}">
        <p14:creationId xmlns:p14="http://schemas.microsoft.com/office/powerpoint/2010/main" val="248754618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58331"/>
            <a:ext cx="7143750" cy="351877"/>
          </a:xfrm>
        </p:spPr>
        <p:txBody>
          <a:bodyPr>
            <a:noAutofit/>
          </a:bodyPr>
          <a:lstStyle/>
          <a:p>
            <a:r>
              <a:rPr lang="en-US" sz="3000" b="1" dirty="0" smtClean="0">
                <a:solidFill>
                  <a:srgbClr val="0070C0"/>
                </a:solidFill>
              </a:rPr>
              <a:t>What does our baseline data tell us? </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t>
            </a:r>
            <a:r>
              <a:rPr lang="en-US" sz="1850" b="1" dirty="0" smtClean="0">
                <a:solidFill>
                  <a:srgbClr val="0070C0"/>
                </a:solidFill>
              </a:rPr>
              <a:t>Abuse </a:t>
            </a:r>
            <a:r>
              <a:rPr lang="en-US" sz="1850" b="1" dirty="0">
                <a:solidFill>
                  <a:srgbClr val="0070C0"/>
                </a:solidFill>
              </a:rPr>
              <a:t>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930896" y="1957375"/>
            <a:ext cx="6215167" cy="3811692"/>
          </a:xfrm>
          <a:prstGeom prst="rect">
            <a:avLst/>
          </a:prstGeom>
        </p:spPr>
      </p:pic>
      <p:sp>
        <p:nvSpPr>
          <p:cNvPr id="11" name="Title 1"/>
          <p:cNvSpPr txBox="1">
            <a:spLocks/>
          </p:cNvSpPr>
          <p:nvPr/>
        </p:nvSpPr>
        <p:spPr>
          <a:xfrm>
            <a:off x="-476028" y="1296249"/>
            <a:ext cx="9875520" cy="8823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t>Behavioral Causes of Death in the U.S.</a:t>
            </a:r>
            <a:endParaRPr lang="en-US" sz="2400" b="1" dirty="0"/>
          </a:p>
        </p:txBody>
      </p:sp>
      <p:sp>
        <p:nvSpPr>
          <p:cNvPr id="12" name="Rectangle 11"/>
          <p:cNvSpPr/>
          <p:nvPr/>
        </p:nvSpPr>
        <p:spPr>
          <a:xfrm>
            <a:off x="277745" y="5869041"/>
            <a:ext cx="8475609" cy="784830"/>
          </a:xfrm>
          <a:prstGeom prst="rect">
            <a:avLst/>
          </a:prstGeom>
        </p:spPr>
        <p:txBody>
          <a:bodyPr wrap="square">
            <a:spAutoFit/>
          </a:bodyPr>
          <a:lstStyle/>
          <a:p>
            <a:r>
              <a:rPr lang="en-US" sz="900" b="1" dirty="0">
                <a:solidFill>
                  <a:srgbClr val="000000"/>
                </a:solidFill>
                <a:latin typeface="Calibri" panose="020F0502020204030204" pitchFamily="34" charset="0"/>
              </a:rPr>
              <a:t>Sources:</a:t>
            </a:r>
            <a:r>
              <a:rPr lang="en-US" sz="900" dirty="0">
                <a:solidFill>
                  <a:srgbClr val="000000"/>
                </a:solidFill>
                <a:latin typeface="Calibri" panose="020F0502020204030204" pitchFamily="34" charset="0"/>
              </a:rPr>
              <a:t>U.S. Department of Health and Human Services. </a:t>
            </a:r>
            <a:r>
              <a:rPr lang="en-US" sz="900" i="1" dirty="0">
                <a:solidFill>
                  <a:srgbClr val="000000"/>
                </a:solidFill>
                <a:latin typeface="Calibri" panose="020F0502020204030204" pitchFamily="34" charset="0"/>
              </a:rPr>
              <a:t>The Health Consequences of Smoking: 50 Years of Progress. A Report of the Surgeon General. </a:t>
            </a:r>
            <a:r>
              <a:rPr lang="en-US" sz="900" dirty="0">
                <a:solidFill>
                  <a:srgbClr val="000000"/>
                </a:solidFill>
                <a:latin typeface="Calibri" panose="020F0502020204030204" pitchFamily="34" charset="0"/>
              </a:rPr>
              <a:t>Atlanta, GA: U.S. Department of Health and Human Services, Centers for Disease Control and</a:t>
            </a:r>
          </a:p>
          <a:p>
            <a:r>
              <a:rPr lang="en-US" sz="900" dirty="0" smtClean="0">
                <a:solidFill>
                  <a:srgbClr val="000000"/>
                </a:solidFill>
                <a:latin typeface="Calibri" panose="020F0502020204030204" pitchFamily="34" charset="0"/>
              </a:rPr>
              <a:t>Prevention</a:t>
            </a:r>
            <a:r>
              <a:rPr lang="en-US" sz="900" dirty="0">
                <a:solidFill>
                  <a:srgbClr val="000000"/>
                </a:solidFill>
                <a:latin typeface="Calibri" panose="020F0502020204030204" pitchFamily="34" charset="0"/>
              </a:rPr>
              <a:t>, National Center for Chronic Disease Prevention and Health Promotion, Office on Smoking and Health, 2014. Printed with corrections, January 2014. </a:t>
            </a:r>
          </a:p>
          <a:p>
            <a:r>
              <a:rPr lang="en-US" sz="900" dirty="0">
                <a:solidFill>
                  <a:srgbClr val="000000"/>
                </a:solidFill>
                <a:latin typeface="Calibri" panose="020F0502020204030204" pitchFamily="34" charset="0"/>
              </a:rPr>
              <a:t>Mokdadet al,JAMA2004; 291:1238-1245</a:t>
            </a:r>
          </a:p>
          <a:p>
            <a:r>
              <a:rPr lang="en-US" sz="900" dirty="0">
                <a:solidFill>
                  <a:srgbClr val="000000"/>
                </a:solidFill>
                <a:latin typeface="Calibri" panose="020F0502020204030204" pitchFamily="34" charset="0"/>
              </a:rPr>
              <a:t>Mokdadet al;JAMA. 2005; 293:293</a:t>
            </a:r>
            <a:endParaRPr lang="en-US" sz="900" dirty="0"/>
          </a:p>
        </p:txBody>
      </p:sp>
    </p:spTree>
    <p:extLst>
      <p:ext uri="{BB962C8B-B14F-4D97-AF65-F5344CB8AC3E}">
        <p14:creationId xmlns:p14="http://schemas.microsoft.com/office/powerpoint/2010/main" val="365135909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324750" y="796536"/>
            <a:ext cx="9875520" cy="9184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t>Smoking and Behavioral Health, U.S.</a:t>
            </a:r>
            <a:endParaRPr lang="en-US" sz="2400" b="1" dirty="0"/>
          </a:p>
        </p:txBody>
      </p:sp>
      <p:sp>
        <p:nvSpPr>
          <p:cNvPr id="10" name="Text Placeholder 2"/>
          <p:cNvSpPr txBox="1">
            <a:spLocks/>
          </p:cNvSpPr>
          <p:nvPr/>
        </p:nvSpPr>
        <p:spPr>
          <a:xfrm>
            <a:off x="533322" y="2081937"/>
            <a:ext cx="4079688" cy="7772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smtClean="0"/>
              <a:t>Figure 1. Any Mental Illness (AMI) or Substance Use Disorder (SUD) in the Past Year among Adults 18 or older: 2009-2011</a:t>
            </a:r>
            <a:endParaRPr lang="en-US" sz="1500" dirty="0"/>
          </a:p>
        </p:txBody>
      </p:sp>
      <p:sp>
        <p:nvSpPr>
          <p:cNvPr id="11" name="Text Placeholder 4"/>
          <p:cNvSpPr txBox="1">
            <a:spLocks/>
          </p:cNvSpPr>
          <p:nvPr/>
        </p:nvSpPr>
        <p:spPr>
          <a:xfrm>
            <a:off x="5218407" y="2081937"/>
            <a:ext cx="3925593" cy="777240"/>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Figure 2. Percentage of Cigarettes Smoking in the Past Month among Adults 18 or Older, by Any Mental Illness (AMI) or Substance Use Disorder (SUD) in the Past Year: 2009-2011</a:t>
            </a:r>
            <a:endParaRPr lang="en-US" dirty="0"/>
          </a:p>
        </p:txBody>
      </p:sp>
      <p:sp>
        <p:nvSpPr>
          <p:cNvPr id="12" name="TextBox 11"/>
          <p:cNvSpPr txBox="1"/>
          <p:nvPr/>
        </p:nvSpPr>
        <p:spPr>
          <a:xfrm>
            <a:off x="741097" y="1550235"/>
            <a:ext cx="7743825" cy="677108"/>
          </a:xfrm>
          <a:prstGeom prst="rect">
            <a:avLst/>
          </a:prstGeom>
          <a:noFill/>
        </p:spPr>
        <p:txBody>
          <a:bodyPr wrap="square" rtlCol="0">
            <a:spAutoFit/>
          </a:bodyPr>
          <a:lstStyle/>
          <a:p>
            <a:pPr algn="ctr"/>
            <a:r>
              <a:rPr lang="en-US" sz="2000" b="1" dirty="0">
                <a:solidFill>
                  <a:srgbClr val="FF0000"/>
                </a:solidFill>
              </a:rPr>
              <a:t>About 25% of the population is smoking nearly 40% of all cigarettes.</a:t>
            </a:r>
          </a:p>
          <a:p>
            <a:endParaRPr lang="en-US" dirty="0">
              <a:solidFill>
                <a:schemeClr val="accent3">
                  <a:lumMod val="75000"/>
                </a:schemeClr>
              </a:solidFill>
            </a:endParaRPr>
          </a:p>
        </p:txBody>
      </p:sp>
      <p:sp>
        <p:nvSpPr>
          <p:cNvPr id="13" name="Rectangle 12"/>
          <p:cNvSpPr/>
          <p:nvPr/>
        </p:nvSpPr>
        <p:spPr>
          <a:xfrm>
            <a:off x="390825" y="5825896"/>
            <a:ext cx="8362529" cy="646331"/>
          </a:xfrm>
          <a:prstGeom prst="rect">
            <a:avLst/>
          </a:prstGeom>
        </p:spPr>
        <p:txBody>
          <a:bodyPr wrap="square">
            <a:spAutoFit/>
          </a:bodyPr>
          <a:lstStyle/>
          <a:p>
            <a:r>
              <a:rPr lang="en-US" sz="900" dirty="0"/>
              <a:t>Any Mental Illness (AMI) is the Past Year is defined in the NSDUH survey as currently or at any time in the past 12 months having had a diagnosable mental, behavioral, or emotional disorder (excluding developmental and substance use disorders) of sufficient duration to meet diagnostic criteria specified within the Diagnostic and Statistical Manual of Mental Disorders (DSM-IV; American Psychiatric Assoc., 1994).  The NSDUH Report (SAMHSA), March 20, 2013.  Available at: http://media.samhsa.gov/data/spotlight/spot104-cigarettes-mental-illness-substance-use-disorder.pdf</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15878"/>
          <a:stretch/>
        </p:blipFill>
        <p:spPr>
          <a:xfrm>
            <a:off x="139852" y="3164902"/>
            <a:ext cx="8991505" cy="2515588"/>
          </a:xfrm>
          <a:prstGeom prst="rect">
            <a:avLst/>
          </a:prstGeom>
        </p:spPr>
      </p:pic>
    </p:spTree>
    <p:extLst>
      <p:ext uri="{BB962C8B-B14F-4D97-AF65-F5344CB8AC3E}">
        <p14:creationId xmlns:p14="http://schemas.microsoft.com/office/powerpoint/2010/main" val="2364653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t>
            </a:r>
            <a:r>
              <a:rPr lang="en-US" sz="1850" b="1" dirty="0" smtClean="0">
                <a:solidFill>
                  <a:srgbClr val="0070C0"/>
                </a:solidFill>
              </a:rPr>
              <a:t>Abuse </a:t>
            </a:r>
            <a:r>
              <a:rPr lang="en-US" sz="1850" b="1" dirty="0">
                <a:solidFill>
                  <a:srgbClr val="0070C0"/>
                </a:solidFill>
              </a:rPr>
              <a:t>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stretch>
            <a:fillRect/>
          </a:stretch>
        </p:blipFill>
        <p:spPr>
          <a:xfrm>
            <a:off x="1092426" y="1255742"/>
            <a:ext cx="6750312" cy="5470814"/>
          </a:xfrm>
          <a:prstGeom prst="rect">
            <a:avLst/>
          </a:prstGeom>
        </p:spPr>
      </p:pic>
      <p:pic>
        <p:nvPicPr>
          <p:cNvPr id="14" name="Picture 13"/>
          <p:cNvPicPr>
            <a:picLocks noChangeAspect="1"/>
          </p:cNvPicPr>
          <p:nvPr/>
        </p:nvPicPr>
        <p:blipFill>
          <a:blip r:embed="rId5"/>
          <a:stretch>
            <a:fillRect/>
          </a:stretch>
        </p:blipFill>
        <p:spPr>
          <a:xfrm>
            <a:off x="464492" y="4503431"/>
            <a:ext cx="2068753" cy="1653155"/>
          </a:xfrm>
          <a:prstGeom prst="rect">
            <a:avLst/>
          </a:prstGeom>
        </p:spPr>
      </p:pic>
      <p:sp>
        <p:nvSpPr>
          <p:cNvPr id="15" name="Title 9"/>
          <p:cNvSpPr>
            <a:spLocks noGrp="1"/>
          </p:cNvSpPr>
          <p:nvPr>
            <p:ph type="title"/>
          </p:nvPr>
        </p:nvSpPr>
        <p:spPr>
          <a:xfrm>
            <a:off x="-1144984" y="895616"/>
            <a:ext cx="11213431" cy="560607"/>
          </a:xfrm>
        </p:spPr>
        <p:txBody>
          <a:bodyPr>
            <a:normAutofit/>
          </a:bodyPr>
          <a:lstStyle/>
          <a:p>
            <a:pPr algn="ctr"/>
            <a:r>
              <a:rPr lang="en-US" sz="2400" b="1" dirty="0"/>
              <a:t>South Carolina Smoking Prevalence by County, 2015</a:t>
            </a:r>
          </a:p>
        </p:txBody>
      </p:sp>
      <p:sp>
        <p:nvSpPr>
          <p:cNvPr id="16" name="TextBox 15"/>
          <p:cNvSpPr txBox="1"/>
          <p:nvPr/>
        </p:nvSpPr>
        <p:spPr>
          <a:xfrm>
            <a:off x="6042817" y="6156586"/>
            <a:ext cx="2971799" cy="276999"/>
          </a:xfrm>
          <a:prstGeom prst="rect">
            <a:avLst/>
          </a:prstGeom>
          <a:noFill/>
        </p:spPr>
        <p:txBody>
          <a:bodyPr wrap="square" rtlCol="0">
            <a:spAutoFit/>
          </a:bodyPr>
          <a:lstStyle/>
          <a:p>
            <a:r>
              <a:rPr lang="en-US" sz="1200" b="1" dirty="0"/>
              <a:t>Source:  SC DHEC Adult Tobacco Survey</a:t>
            </a:r>
          </a:p>
        </p:txBody>
      </p:sp>
    </p:spTree>
    <p:extLst>
      <p:ext uri="{BB962C8B-B14F-4D97-AF65-F5344CB8AC3E}">
        <p14:creationId xmlns:p14="http://schemas.microsoft.com/office/powerpoint/2010/main" val="343182462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5004" y="0"/>
            <a:ext cx="4987635" cy="6858000"/>
          </a:xfrm>
          <a:ln>
            <a:solidFill>
              <a:schemeClr val="accent3"/>
            </a:solidFill>
          </a:ln>
        </p:spPr>
      </p:pic>
    </p:spTree>
    <p:extLst>
      <p:ext uri="{BB962C8B-B14F-4D97-AF65-F5344CB8AC3E}">
        <p14:creationId xmlns:p14="http://schemas.microsoft.com/office/powerpoint/2010/main" val="258152850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351877"/>
          </a:xfrm>
        </p:spPr>
        <p:txBody>
          <a:bodyPr>
            <a:noAutofit/>
          </a:bodyPr>
          <a:lstStyle/>
          <a:p>
            <a:r>
              <a:rPr lang="en-US" sz="3000" b="1" dirty="0" smtClean="0">
                <a:solidFill>
                  <a:srgbClr val="0070C0"/>
                </a:solidFill>
              </a:rPr>
              <a:t>First Baseline and Target</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F4DD1DE5-B8F4-8D4C-8BAA-5C60A550F562}"/>
              </a:ext>
            </a:extLst>
          </p:cNvPr>
          <p:cNvGraphicFramePr/>
          <p:nvPr>
            <p:extLst>
              <p:ext uri="{D42A27DB-BD31-4B8C-83A1-F6EECF244321}">
                <p14:modId xmlns:p14="http://schemas.microsoft.com/office/powerpoint/2010/main" val="1991839386"/>
              </p:ext>
            </p:extLst>
          </p:nvPr>
        </p:nvGraphicFramePr>
        <p:xfrm>
          <a:off x="365350" y="1517749"/>
          <a:ext cx="8192764" cy="393297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65350" y="5566170"/>
            <a:ext cx="7269480" cy="646331"/>
          </a:xfrm>
          <a:prstGeom prst="rect">
            <a:avLst/>
          </a:prstGeom>
        </p:spPr>
        <p:txBody>
          <a:bodyPr wrap="square">
            <a:spAutoFit/>
          </a:bodyPr>
          <a:lstStyle/>
          <a:p>
            <a:r>
              <a:rPr lang="en-US" sz="1200" i="1" dirty="0">
                <a:latin typeface="Arial" panose="020B0604020202020204" pitchFamily="34" charset="0"/>
                <a:ea typeface="Times New Roman" panose="02020603050405020304" pitchFamily="18" charset="0"/>
                <a:cs typeface="Arial" panose="020B0604020202020204" pitchFamily="34" charset="0"/>
              </a:rPr>
              <a:t>*</a:t>
            </a:r>
            <a:r>
              <a:rPr lang="en-US" sz="1200" b="1" i="1" dirty="0">
                <a:latin typeface="Arial" panose="020B0604020202020204" pitchFamily="34" charset="0"/>
                <a:ea typeface="Times New Roman" panose="02020603050405020304" pitchFamily="18" charset="0"/>
                <a:cs typeface="Arial" panose="020B0604020202020204" pitchFamily="34" charset="0"/>
              </a:rPr>
              <a:t>MH-related</a:t>
            </a:r>
            <a:r>
              <a:rPr lang="en-US" sz="1200" i="1" dirty="0">
                <a:latin typeface="Arial" panose="020B0604020202020204" pitchFamily="34" charset="0"/>
                <a:ea typeface="Times New Roman" panose="02020603050405020304" pitchFamily="18" charset="0"/>
                <a:cs typeface="Arial" panose="020B0604020202020204" pitchFamily="34" charset="0"/>
              </a:rPr>
              <a:t> principal diagnosis includes any mental illness except for dementias, developmental delays, and intellectual disabilities (Average N=48,570)</a:t>
            </a:r>
            <a:endParaRPr lang="en-US" sz="1200" dirty="0">
              <a:latin typeface="Arial" panose="020B0604020202020204" pitchFamily="34" charset="0"/>
              <a:ea typeface="Times New Roman" panose="02020603050405020304" pitchFamily="18" charset="0"/>
              <a:cs typeface="Arial" panose="020B0604020202020204" pitchFamily="34" charset="0"/>
            </a:endParaRPr>
          </a:p>
          <a:p>
            <a:r>
              <a:rPr lang="en-US" sz="1200" i="1" dirty="0">
                <a:latin typeface="Arial" panose="020B0604020202020204" pitchFamily="34" charset="0"/>
                <a:ea typeface="Times New Roman" panose="02020603050405020304" pitchFamily="18" charset="0"/>
                <a:cs typeface="Arial" panose="020B0604020202020204" pitchFamily="34" charset="0"/>
              </a:rPr>
              <a:t>Source: SC MMIS 2018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1350384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Title Slide)">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pot [Read-Only] [Compatibility Mode]" id="{67DBC74D-678D-4460-8CD8-D38005058C50}" vid="{79430B40-5BD6-4745-86C0-351794103D91}"/>
    </a:ext>
  </a:extLst>
</a:theme>
</file>

<file path=ppt/theme/theme3.xml><?xml version="1.0" encoding="utf-8"?>
<a:theme xmlns:a="http://schemas.openxmlformats.org/drawingml/2006/main" name="Custom Design">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pot [Read-Only] [Compatibility Mode]" id="{67DBC74D-678D-4460-8CD8-D38005058C50}" vid="{E105F279-325D-4E51-9C62-03718A627165}"/>
    </a:ext>
  </a:extLst>
</a:theme>
</file>

<file path=ppt/theme/theme4.xml><?xml version="1.0" encoding="utf-8"?>
<a:theme xmlns:a="http://schemas.openxmlformats.org/drawingml/2006/main" name="Contact 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pot [Read-Only] [Compatibility Mode]" id="{67DBC74D-678D-4460-8CD8-D38005058C50}" vid="{8CF24EE8-8F5F-49D2-86E7-0DB8D235D0A1}"/>
    </a:ext>
  </a:extLst>
</a:theme>
</file>

<file path=ppt/theme/theme5.xml><?xml version="1.0" encoding="utf-8"?>
<a:theme xmlns:a="http://schemas.openxmlformats.org/drawingml/2006/main" name="1_Cover (Title Slide)">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pot [Compatibility Mode]" id="{E7595EF0-B19A-459B-AD87-51102745584E}" vid="{EE31DF30-96F5-4164-8B6D-205E2F749182}"/>
    </a:ext>
  </a:extLst>
</a:theme>
</file>

<file path=ppt/theme/theme6.xml><?xml version="1.0" encoding="utf-8"?>
<a:theme xmlns:a="http://schemas.openxmlformats.org/drawingml/2006/main" name="1_Custom Design">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pot [Compatibility Mode]" id="{E7595EF0-B19A-459B-AD87-51102745584E}" vid="{72A273E9-1EC2-4207-8749-BB9D0992F4C8}"/>
    </a:ext>
  </a:extLst>
</a:theme>
</file>

<file path=ppt/theme/theme7.xml><?xml version="1.0" encoding="utf-8"?>
<a:theme xmlns:a="http://schemas.openxmlformats.org/drawingml/2006/main" name="Contact Us (Fin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10937</TotalTime>
  <Words>1803</Words>
  <Application>Microsoft Office PowerPoint</Application>
  <PresentationFormat>On-screen Show (4:3)</PresentationFormat>
  <Paragraphs>236</Paragraphs>
  <Slides>19</Slides>
  <Notes>12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19</vt:i4>
      </vt:variant>
    </vt:vector>
  </HeadingPairs>
  <TitlesOfParts>
    <vt:vector size="33" baseType="lpstr">
      <vt:lpstr>Arial</vt:lpstr>
      <vt:lpstr>Calibri</vt:lpstr>
      <vt:lpstr>Calibri Light</vt:lpstr>
      <vt:lpstr>Montserrat</vt:lpstr>
      <vt:lpstr>Open Sans</vt:lpstr>
      <vt:lpstr>Symbol</vt:lpstr>
      <vt:lpstr>Times New Roman</vt:lpstr>
      <vt:lpstr>Office Theme</vt:lpstr>
      <vt:lpstr>Cover (Title Slide)</vt:lpstr>
      <vt:lpstr>Custom Design</vt:lpstr>
      <vt:lpstr>Contact Us</vt:lpstr>
      <vt:lpstr>1_Cover (Title Slide)</vt:lpstr>
      <vt:lpstr>1_Custom Design</vt:lpstr>
      <vt:lpstr>Contact Us (Final Slide)</vt:lpstr>
      <vt:lpstr>SC Leadership Academy for Tobacco-Free Recovery State Strategy Session</vt:lpstr>
      <vt:lpstr>Objectives</vt:lpstr>
      <vt:lpstr>What are Leadership and Policy Academies?</vt:lpstr>
      <vt:lpstr>Participating Organizations </vt:lpstr>
      <vt:lpstr>What does our baseline data tell us? </vt:lpstr>
      <vt:lpstr>PowerPoint Presentation</vt:lpstr>
      <vt:lpstr>South Carolina Smoking Prevalence by County, 2015</vt:lpstr>
      <vt:lpstr>PowerPoint Presentation</vt:lpstr>
      <vt:lpstr>First Baseline and Target</vt:lpstr>
      <vt:lpstr>Second Baseline and Target</vt:lpstr>
      <vt:lpstr>How will we get there? How will we know if we are getting there?</vt:lpstr>
      <vt:lpstr>Four Strategy Committees</vt:lpstr>
      <vt:lpstr>Policy and Systems Change Committee</vt:lpstr>
      <vt:lpstr>PowerPoint Presentation</vt:lpstr>
      <vt:lpstr>PowerPoint Presentation</vt:lpstr>
      <vt:lpstr>SAMHSA’s Recommendation</vt:lpstr>
      <vt:lpstr>Tobacco Treatment for Persons with Substance Use Disorders </vt:lpstr>
      <vt:lpstr>PowerPoint Presentation</vt:lpstr>
      <vt:lpstr>References</vt:lpstr>
    </vt:vector>
  </TitlesOfParts>
  <Company>SCDAODAS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related Treatment in South Carolina</dc:title>
  <dc:creator>Fogner, Andrew</dc:creator>
  <cp:lastModifiedBy>Hartsell, Reston</cp:lastModifiedBy>
  <cp:revision>176</cp:revision>
  <cp:lastPrinted>2018-08-20T14:21:24Z</cp:lastPrinted>
  <dcterms:created xsi:type="dcterms:W3CDTF">2017-09-05T11:30:38Z</dcterms:created>
  <dcterms:modified xsi:type="dcterms:W3CDTF">2018-08-22T12:29:48Z</dcterms:modified>
</cp:coreProperties>
</file>